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0" r:id="rId2"/>
    <p:sldId id="311" r:id="rId3"/>
    <p:sldId id="260" r:id="rId4"/>
    <p:sldId id="312" r:id="rId5"/>
    <p:sldId id="313" r:id="rId6"/>
    <p:sldId id="314" r:id="rId7"/>
    <p:sldId id="317" r:id="rId8"/>
    <p:sldId id="318" r:id="rId9"/>
    <p:sldId id="330" r:id="rId10"/>
    <p:sldId id="319" r:id="rId11"/>
    <p:sldId id="320" r:id="rId12"/>
    <p:sldId id="262" r:id="rId13"/>
    <p:sldId id="321" r:id="rId14"/>
    <p:sldId id="329" r:id="rId15"/>
    <p:sldId id="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244C4-F648-41CA-90DB-5F3610D9A2BA}" type="doc">
      <dgm:prSet loTypeId="urn:microsoft.com/office/officeart/2005/8/layout/hierarchy1" loCatId="hierarchy" qsTypeId="urn:microsoft.com/office/officeart/2005/8/quickstyle/simple1" qsCatId="simple" csTypeId="urn:microsoft.com/office/officeart/2005/8/colors/accent2_1" csCatId="accent2"/>
      <dgm:spPr/>
      <dgm:t>
        <a:bodyPr/>
        <a:lstStyle/>
        <a:p>
          <a:endParaRPr lang="en-US"/>
        </a:p>
      </dgm:t>
    </dgm:pt>
    <dgm:pt modelId="{D8164492-CE9C-44E8-B450-5ED4203DA564}">
      <dgm:prSet/>
      <dgm:spPr/>
      <dgm:t>
        <a:bodyPr/>
        <a:lstStyle/>
        <a:p>
          <a:r>
            <a:rPr lang="en-GB"/>
            <a:t>Update: Volunteer Vaccine Marshall December 2020- present </a:t>
          </a:r>
          <a:endParaRPr lang="en-US"/>
        </a:p>
      </dgm:t>
    </dgm:pt>
    <dgm:pt modelId="{6D75D8CE-D9F7-41F9-9B81-F3CF9F9C5FAC}" type="parTrans" cxnId="{8060E06A-25A0-4593-96BC-907856C20051}">
      <dgm:prSet/>
      <dgm:spPr/>
      <dgm:t>
        <a:bodyPr/>
        <a:lstStyle/>
        <a:p>
          <a:endParaRPr lang="en-US"/>
        </a:p>
      </dgm:t>
    </dgm:pt>
    <dgm:pt modelId="{4A8D6618-C9C8-4E45-B34B-64247D3F7B93}" type="sibTrans" cxnId="{8060E06A-25A0-4593-96BC-907856C20051}">
      <dgm:prSet/>
      <dgm:spPr/>
      <dgm:t>
        <a:bodyPr/>
        <a:lstStyle/>
        <a:p>
          <a:endParaRPr lang="en-US"/>
        </a:p>
      </dgm:t>
    </dgm:pt>
    <dgm:pt modelId="{A92A4983-EB99-41D9-919A-5ED77D02076A}">
      <dgm:prSet/>
      <dgm:spPr/>
      <dgm:t>
        <a:bodyPr/>
        <a:lstStyle/>
        <a:p>
          <a:r>
            <a:rPr lang="en-GB"/>
            <a:t>Number of volunteers recruited and trained: 249</a:t>
          </a:r>
          <a:endParaRPr lang="en-US"/>
        </a:p>
      </dgm:t>
    </dgm:pt>
    <dgm:pt modelId="{5297439A-E246-483D-9037-4F17E2956D7E}" type="parTrans" cxnId="{E0CF9880-BF36-42EB-B29C-A1109940DBA3}">
      <dgm:prSet/>
      <dgm:spPr/>
      <dgm:t>
        <a:bodyPr/>
        <a:lstStyle/>
        <a:p>
          <a:endParaRPr lang="en-US"/>
        </a:p>
      </dgm:t>
    </dgm:pt>
    <dgm:pt modelId="{456C934A-1AB0-48CE-8098-F3771B1468D3}" type="sibTrans" cxnId="{E0CF9880-BF36-42EB-B29C-A1109940DBA3}">
      <dgm:prSet/>
      <dgm:spPr/>
      <dgm:t>
        <a:bodyPr/>
        <a:lstStyle/>
        <a:p>
          <a:endParaRPr lang="en-US"/>
        </a:p>
      </dgm:t>
    </dgm:pt>
    <dgm:pt modelId="{B8B8DCCE-1FA1-4BB6-8526-B7FFB46EF44B}">
      <dgm:prSet/>
      <dgm:spPr/>
      <dgm:t>
        <a:bodyPr/>
        <a:lstStyle/>
        <a:p>
          <a:r>
            <a:rPr lang="en-GB"/>
            <a:t>Total hours volunteers have given: 6870 </a:t>
          </a:r>
          <a:endParaRPr lang="en-US"/>
        </a:p>
      </dgm:t>
    </dgm:pt>
    <dgm:pt modelId="{D358BB05-5C25-471A-8542-AFCBD170FDC5}" type="parTrans" cxnId="{F1594B38-C2CF-44DF-A0E4-543031E1E5BE}">
      <dgm:prSet/>
      <dgm:spPr/>
      <dgm:t>
        <a:bodyPr/>
        <a:lstStyle/>
        <a:p>
          <a:endParaRPr lang="en-US"/>
        </a:p>
      </dgm:t>
    </dgm:pt>
    <dgm:pt modelId="{EF47D07A-885A-41A4-A1EC-1B1EA448E76F}" type="sibTrans" cxnId="{F1594B38-C2CF-44DF-A0E4-543031E1E5BE}">
      <dgm:prSet/>
      <dgm:spPr/>
      <dgm:t>
        <a:bodyPr/>
        <a:lstStyle/>
        <a:p>
          <a:endParaRPr lang="en-US"/>
        </a:p>
      </dgm:t>
    </dgm:pt>
    <dgm:pt modelId="{09F9C2B6-187A-42ED-92C0-5B67EB89E8A6}">
      <dgm:prSet/>
      <dgm:spPr/>
      <dgm:t>
        <a:bodyPr/>
        <a:lstStyle/>
        <a:p>
          <a:r>
            <a:rPr lang="en-GB"/>
            <a:t>Supported 5 vaccine centres </a:t>
          </a:r>
          <a:endParaRPr lang="en-US"/>
        </a:p>
      </dgm:t>
    </dgm:pt>
    <dgm:pt modelId="{5ED87C48-DE54-4DBD-8F66-606225130390}" type="parTrans" cxnId="{92964480-E3DE-4B80-90C1-FA4F06FA14DE}">
      <dgm:prSet/>
      <dgm:spPr/>
      <dgm:t>
        <a:bodyPr/>
        <a:lstStyle/>
        <a:p>
          <a:endParaRPr lang="en-US"/>
        </a:p>
      </dgm:t>
    </dgm:pt>
    <dgm:pt modelId="{65FA0011-4FB4-449C-B542-E05E3A85A98A}" type="sibTrans" cxnId="{92964480-E3DE-4B80-90C1-FA4F06FA14DE}">
      <dgm:prSet/>
      <dgm:spPr/>
      <dgm:t>
        <a:bodyPr/>
        <a:lstStyle/>
        <a:p>
          <a:endParaRPr lang="en-US"/>
        </a:p>
      </dgm:t>
    </dgm:pt>
    <dgm:pt modelId="{7A422639-552B-4C57-93D6-57365980E020}">
      <dgm:prSet/>
      <dgm:spPr/>
      <dgm:t>
        <a:bodyPr/>
        <a:lstStyle/>
        <a:p>
          <a:r>
            <a:rPr lang="en-GB"/>
            <a:t>Number of  2 hour slots filled: 775</a:t>
          </a:r>
          <a:endParaRPr lang="en-US"/>
        </a:p>
      </dgm:t>
    </dgm:pt>
    <dgm:pt modelId="{FFD6B9BF-DA0F-4187-8A8E-B3F3F35EEFA7}" type="parTrans" cxnId="{BF4A480B-9DAF-4D12-8DE2-04762821C1BD}">
      <dgm:prSet/>
      <dgm:spPr/>
      <dgm:t>
        <a:bodyPr/>
        <a:lstStyle/>
        <a:p>
          <a:endParaRPr lang="en-US"/>
        </a:p>
      </dgm:t>
    </dgm:pt>
    <dgm:pt modelId="{F41FE081-9000-491A-9DA1-582377CEF5BB}" type="sibTrans" cxnId="{BF4A480B-9DAF-4D12-8DE2-04762821C1BD}">
      <dgm:prSet/>
      <dgm:spPr/>
      <dgm:t>
        <a:bodyPr/>
        <a:lstStyle/>
        <a:p>
          <a:endParaRPr lang="en-US"/>
        </a:p>
      </dgm:t>
    </dgm:pt>
    <dgm:pt modelId="{995139A9-8B2B-4E4F-B2F1-1447DE09B025}" type="pres">
      <dgm:prSet presAssocID="{FEB244C4-F648-41CA-90DB-5F3610D9A2BA}" presName="hierChild1" presStyleCnt="0">
        <dgm:presLayoutVars>
          <dgm:chPref val="1"/>
          <dgm:dir/>
          <dgm:animOne val="branch"/>
          <dgm:animLvl val="lvl"/>
          <dgm:resizeHandles/>
        </dgm:presLayoutVars>
      </dgm:prSet>
      <dgm:spPr/>
    </dgm:pt>
    <dgm:pt modelId="{C411E50E-F215-442F-A45B-C36EA17AD548}" type="pres">
      <dgm:prSet presAssocID="{D8164492-CE9C-44E8-B450-5ED4203DA564}" presName="hierRoot1" presStyleCnt="0"/>
      <dgm:spPr/>
    </dgm:pt>
    <dgm:pt modelId="{4BD9E084-9195-4FCB-BDFC-6DA0BA6F9C67}" type="pres">
      <dgm:prSet presAssocID="{D8164492-CE9C-44E8-B450-5ED4203DA564}" presName="composite" presStyleCnt="0"/>
      <dgm:spPr/>
    </dgm:pt>
    <dgm:pt modelId="{DEF99D86-652A-414C-B62E-306CD97F19E5}" type="pres">
      <dgm:prSet presAssocID="{D8164492-CE9C-44E8-B450-5ED4203DA564}" presName="background" presStyleLbl="node0" presStyleIdx="0" presStyleCnt="1"/>
      <dgm:spPr/>
    </dgm:pt>
    <dgm:pt modelId="{9B0D08B0-9C1C-4099-8D03-58DFB4170CAA}" type="pres">
      <dgm:prSet presAssocID="{D8164492-CE9C-44E8-B450-5ED4203DA564}" presName="text" presStyleLbl="fgAcc0" presStyleIdx="0" presStyleCnt="1">
        <dgm:presLayoutVars>
          <dgm:chPref val="3"/>
        </dgm:presLayoutVars>
      </dgm:prSet>
      <dgm:spPr/>
    </dgm:pt>
    <dgm:pt modelId="{F85E0E2C-424F-4431-970F-1F741BC1EF1F}" type="pres">
      <dgm:prSet presAssocID="{D8164492-CE9C-44E8-B450-5ED4203DA564}" presName="hierChild2" presStyleCnt="0"/>
      <dgm:spPr/>
    </dgm:pt>
    <dgm:pt modelId="{860DE70B-5827-45CD-BEA6-1D6C3B4B03F1}" type="pres">
      <dgm:prSet presAssocID="{5297439A-E246-483D-9037-4F17E2956D7E}" presName="Name10" presStyleLbl="parChTrans1D2" presStyleIdx="0" presStyleCnt="4"/>
      <dgm:spPr/>
    </dgm:pt>
    <dgm:pt modelId="{F4C11E1C-E6FE-4E5B-8555-9172074AD345}" type="pres">
      <dgm:prSet presAssocID="{A92A4983-EB99-41D9-919A-5ED77D02076A}" presName="hierRoot2" presStyleCnt="0"/>
      <dgm:spPr/>
    </dgm:pt>
    <dgm:pt modelId="{C89F8BC8-5AFC-458F-BD7A-361260D8BC69}" type="pres">
      <dgm:prSet presAssocID="{A92A4983-EB99-41D9-919A-5ED77D02076A}" presName="composite2" presStyleCnt="0"/>
      <dgm:spPr/>
    </dgm:pt>
    <dgm:pt modelId="{13C426F8-C4D5-4CAE-8D65-92CB2ECB8BD0}" type="pres">
      <dgm:prSet presAssocID="{A92A4983-EB99-41D9-919A-5ED77D02076A}" presName="background2" presStyleLbl="node2" presStyleIdx="0" presStyleCnt="4"/>
      <dgm:spPr/>
    </dgm:pt>
    <dgm:pt modelId="{ACCE1ECE-1172-4CAB-B5E0-E076701B76D5}" type="pres">
      <dgm:prSet presAssocID="{A92A4983-EB99-41D9-919A-5ED77D02076A}" presName="text2" presStyleLbl="fgAcc2" presStyleIdx="0" presStyleCnt="4">
        <dgm:presLayoutVars>
          <dgm:chPref val="3"/>
        </dgm:presLayoutVars>
      </dgm:prSet>
      <dgm:spPr/>
    </dgm:pt>
    <dgm:pt modelId="{9629BC26-1871-476F-81F0-FE10A8FAA69B}" type="pres">
      <dgm:prSet presAssocID="{A92A4983-EB99-41D9-919A-5ED77D02076A}" presName="hierChild3" presStyleCnt="0"/>
      <dgm:spPr/>
    </dgm:pt>
    <dgm:pt modelId="{47131097-8C99-46D7-99E9-D641F39037E5}" type="pres">
      <dgm:prSet presAssocID="{D358BB05-5C25-471A-8542-AFCBD170FDC5}" presName="Name10" presStyleLbl="parChTrans1D2" presStyleIdx="1" presStyleCnt="4"/>
      <dgm:spPr/>
    </dgm:pt>
    <dgm:pt modelId="{FF342E34-FCA3-4D58-8490-F2F8DA5C6DED}" type="pres">
      <dgm:prSet presAssocID="{B8B8DCCE-1FA1-4BB6-8526-B7FFB46EF44B}" presName="hierRoot2" presStyleCnt="0"/>
      <dgm:spPr/>
    </dgm:pt>
    <dgm:pt modelId="{50A5FB5A-3331-4F9C-8F62-E6A539A6CCAD}" type="pres">
      <dgm:prSet presAssocID="{B8B8DCCE-1FA1-4BB6-8526-B7FFB46EF44B}" presName="composite2" presStyleCnt="0"/>
      <dgm:spPr/>
    </dgm:pt>
    <dgm:pt modelId="{1480CB1E-AB26-44A9-ABA2-17AAE3661F26}" type="pres">
      <dgm:prSet presAssocID="{B8B8DCCE-1FA1-4BB6-8526-B7FFB46EF44B}" presName="background2" presStyleLbl="node2" presStyleIdx="1" presStyleCnt="4"/>
      <dgm:spPr/>
    </dgm:pt>
    <dgm:pt modelId="{E2BB40B7-6D94-41A5-89FE-DF9C28AEB7B6}" type="pres">
      <dgm:prSet presAssocID="{B8B8DCCE-1FA1-4BB6-8526-B7FFB46EF44B}" presName="text2" presStyleLbl="fgAcc2" presStyleIdx="1" presStyleCnt="4">
        <dgm:presLayoutVars>
          <dgm:chPref val="3"/>
        </dgm:presLayoutVars>
      </dgm:prSet>
      <dgm:spPr/>
    </dgm:pt>
    <dgm:pt modelId="{DB95DEDB-3999-4743-8533-E8AD632A8E97}" type="pres">
      <dgm:prSet presAssocID="{B8B8DCCE-1FA1-4BB6-8526-B7FFB46EF44B}" presName="hierChild3" presStyleCnt="0"/>
      <dgm:spPr/>
    </dgm:pt>
    <dgm:pt modelId="{D3D8414B-B266-4FAF-834F-5AB0F61B454B}" type="pres">
      <dgm:prSet presAssocID="{5ED87C48-DE54-4DBD-8F66-606225130390}" presName="Name10" presStyleLbl="parChTrans1D2" presStyleIdx="2" presStyleCnt="4"/>
      <dgm:spPr/>
    </dgm:pt>
    <dgm:pt modelId="{78EB4433-2EAA-4E13-91E7-F53CD4952BCB}" type="pres">
      <dgm:prSet presAssocID="{09F9C2B6-187A-42ED-92C0-5B67EB89E8A6}" presName="hierRoot2" presStyleCnt="0"/>
      <dgm:spPr/>
    </dgm:pt>
    <dgm:pt modelId="{D1653C99-1BCC-4F7A-9E5E-5F626879F70C}" type="pres">
      <dgm:prSet presAssocID="{09F9C2B6-187A-42ED-92C0-5B67EB89E8A6}" presName="composite2" presStyleCnt="0"/>
      <dgm:spPr/>
    </dgm:pt>
    <dgm:pt modelId="{A71F5297-06FD-4E80-A72A-D3A40EDF438A}" type="pres">
      <dgm:prSet presAssocID="{09F9C2B6-187A-42ED-92C0-5B67EB89E8A6}" presName="background2" presStyleLbl="node2" presStyleIdx="2" presStyleCnt="4"/>
      <dgm:spPr/>
    </dgm:pt>
    <dgm:pt modelId="{73793665-50CA-43DF-A0F7-13C1D9D02EA5}" type="pres">
      <dgm:prSet presAssocID="{09F9C2B6-187A-42ED-92C0-5B67EB89E8A6}" presName="text2" presStyleLbl="fgAcc2" presStyleIdx="2" presStyleCnt="4">
        <dgm:presLayoutVars>
          <dgm:chPref val="3"/>
        </dgm:presLayoutVars>
      </dgm:prSet>
      <dgm:spPr/>
    </dgm:pt>
    <dgm:pt modelId="{362D2758-FE41-4F06-9460-8EDA01585957}" type="pres">
      <dgm:prSet presAssocID="{09F9C2B6-187A-42ED-92C0-5B67EB89E8A6}" presName="hierChild3" presStyleCnt="0"/>
      <dgm:spPr/>
    </dgm:pt>
    <dgm:pt modelId="{52EB8D21-9CAF-4632-A5E4-8AAC984C09F2}" type="pres">
      <dgm:prSet presAssocID="{FFD6B9BF-DA0F-4187-8A8E-B3F3F35EEFA7}" presName="Name10" presStyleLbl="parChTrans1D2" presStyleIdx="3" presStyleCnt="4"/>
      <dgm:spPr/>
    </dgm:pt>
    <dgm:pt modelId="{1CC0AC72-ED92-4F4C-8667-B366B9D784E3}" type="pres">
      <dgm:prSet presAssocID="{7A422639-552B-4C57-93D6-57365980E020}" presName="hierRoot2" presStyleCnt="0"/>
      <dgm:spPr/>
    </dgm:pt>
    <dgm:pt modelId="{8FBD8807-B5F4-45F4-8EB1-D87E0C9BBE1B}" type="pres">
      <dgm:prSet presAssocID="{7A422639-552B-4C57-93D6-57365980E020}" presName="composite2" presStyleCnt="0"/>
      <dgm:spPr/>
    </dgm:pt>
    <dgm:pt modelId="{591F6B22-5371-4B49-B527-D4F287B368D0}" type="pres">
      <dgm:prSet presAssocID="{7A422639-552B-4C57-93D6-57365980E020}" presName="background2" presStyleLbl="node2" presStyleIdx="3" presStyleCnt="4"/>
      <dgm:spPr/>
    </dgm:pt>
    <dgm:pt modelId="{D7C40C0A-077F-42E9-A9AA-275B735E780B}" type="pres">
      <dgm:prSet presAssocID="{7A422639-552B-4C57-93D6-57365980E020}" presName="text2" presStyleLbl="fgAcc2" presStyleIdx="3" presStyleCnt="4">
        <dgm:presLayoutVars>
          <dgm:chPref val="3"/>
        </dgm:presLayoutVars>
      </dgm:prSet>
      <dgm:spPr/>
    </dgm:pt>
    <dgm:pt modelId="{058ADA57-57A6-4B5F-ABF6-33A023D24FDB}" type="pres">
      <dgm:prSet presAssocID="{7A422639-552B-4C57-93D6-57365980E020}" presName="hierChild3" presStyleCnt="0"/>
      <dgm:spPr/>
    </dgm:pt>
  </dgm:ptLst>
  <dgm:cxnLst>
    <dgm:cxn modelId="{BF4A480B-9DAF-4D12-8DE2-04762821C1BD}" srcId="{D8164492-CE9C-44E8-B450-5ED4203DA564}" destId="{7A422639-552B-4C57-93D6-57365980E020}" srcOrd="3" destOrd="0" parTransId="{FFD6B9BF-DA0F-4187-8A8E-B3F3F35EEFA7}" sibTransId="{F41FE081-9000-491A-9DA1-582377CEF5BB}"/>
    <dgm:cxn modelId="{F437CB22-71CC-4326-8A9E-F15951D89F01}" type="presOf" srcId="{FEB244C4-F648-41CA-90DB-5F3610D9A2BA}" destId="{995139A9-8B2B-4E4F-B2F1-1447DE09B025}" srcOrd="0" destOrd="0" presId="urn:microsoft.com/office/officeart/2005/8/layout/hierarchy1"/>
    <dgm:cxn modelId="{F1594B38-C2CF-44DF-A0E4-543031E1E5BE}" srcId="{D8164492-CE9C-44E8-B450-5ED4203DA564}" destId="{B8B8DCCE-1FA1-4BB6-8526-B7FFB46EF44B}" srcOrd="1" destOrd="0" parTransId="{D358BB05-5C25-471A-8542-AFCBD170FDC5}" sibTransId="{EF47D07A-885A-41A4-A1EC-1B1EA448E76F}"/>
    <dgm:cxn modelId="{8060E06A-25A0-4593-96BC-907856C20051}" srcId="{FEB244C4-F648-41CA-90DB-5F3610D9A2BA}" destId="{D8164492-CE9C-44E8-B450-5ED4203DA564}" srcOrd="0" destOrd="0" parTransId="{6D75D8CE-D9F7-41F9-9B81-F3CF9F9C5FAC}" sibTransId="{4A8D6618-C9C8-4E45-B34B-64247D3F7B93}"/>
    <dgm:cxn modelId="{92964480-E3DE-4B80-90C1-FA4F06FA14DE}" srcId="{D8164492-CE9C-44E8-B450-5ED4203DA564}" destId="{09F9C2B6-187A-42ED-92C0-5B67EB89E8A6}" srcOrd="2" destOrd="0" parTransId="{5ED87C48-DE54-4DBD-8F66-606225130390}" sibTransId="{65FA0011-4FB4-449C-B542-E05E3A85A98A}"/>
    <dgm:cxn modelId="{E0CF9880-BF36-42EB-B29C-A1109940DBA3}" srcId="{D8164492-CE9C-44E8-B450-5ED4203DA564}" destId="{A92A4983-EB99-41D9-919A-5ED77D02076A}" srcOrd="0" destOrd="0" parTransId="{5297439A-E246-483D-9037-4F17E2956D7E}" sibTransId="{456C934A-1AB0-48CE-8098-F3771B1468D3}"/>
    <dgm:cxn modelId="{F0EC4982-91E5-44B0-8E20-7BE93D16E82B}" type="presOf" srcId="{7A422639-552B-4C57-93D6-57365980E020}" destId="{D7C40C0A-077F-42E9-A9AA-275B735E780B}" srcOrd="0" destOrd="0" presId="urn:microsoft.com/office/officeart/2005/8/layout/hierarchy1"/>
    <dgm:cxn modelId="{C98E0495-C942-4192-A1BD-1C54A99407E9}" type="presOf" srcId="{D358BB05-5C25-471A-8542-AFCBD170FDC5}" destId="{47131097-8C99-46D7-99E9-D641F39037E5}" srcOrd="0" destOrd="0" presId="urn:microsoft.com/office/officeart/2005/8/layout/hierarchy1"/>
    <dgm:cxn modelId="{033D9BA8-431F-4AA7-B216-08277E82DC0D}" type="presOf" srcId="{A92A4983-EB99-41D9-919A-5ED77D02076A}" destId="{ACCE1ECE-1172-4CAB-B5E0-E076701B76D5}" srcOrd="0" destOrd="0" presId="urn:microsoft.com/office/officeart/2005/8/layout/hierarchy1"/>
    <dgm:cxn modelId="{37BD17C1-8C71-4210-820E-C3FEA9C440F7}" type="presOf" srcId="{5ED87C48-DE54-4DBD-8F66-606225130390}" destId="{D3D8414B-B266-4FAF-834F-5AB0F61B454B}" srcOrd="0" destOrd="0" presId="urn:microsoft.com/office/officeart/2005/8/layout/hierarchy1"/>
    <dgm:cxn modelId="{02A756C2-0FF3-4939-9D73-95C1C18AE49E}" type="presOf" srcId="{D8164492-CE9C-44E8-B450-5ED4203DA564}" destId="{9B0D08B0-9C1C-4099-8D03-58DFB4170CAA}" srcOrd="0" destOrd="0" presId="urn:microsoft.com/office/officeart/2005/8/layout/hierarchy1"/>
    <dgm:cxn modelId="{5A9295D1-B3C0-46C3-A044-4111CA88EDD1}" type="presOf" srcId="{FFD6B9BF-DA0F-4187-8A8E-B3F3F35EEFA7}" destId="{52EB8D21-9CAF-4632-A5E4-8AAC984C09F2}" srcOrd="0" destOrd="0" presId="urn:microsoft.com/office/officeart/2005/8/layout/hierarchy1"/>
    <dgm:cxn modelId="{F69577DB-9CAB-4742-B00C-DED59A918BCE}" type="presOf" srcId="{09F9C2B6-187A-42ED-92C0-5B67EB89E8A6}" destId="{73793665-50CA-43DF-A0F7-13C1D9D02EA5}" srcOrd="0" destOrd="0" presId="urn:microsoft.com/office/officeart/2005/8/layout/hierarchy1"/>
    <dgm:cxn modelId="{197DDDDC-CD01-4A05-B959-75C9E9AAFE02}" type="presOf" srcId="{B8B8DCCE-1FA1-4BB6-8526-B7FFB46EF44B}" destId="{E2BB40B7-6D94-41A5-89FE-DF9C28AEB7B6}" srcOrd="0" destOrd="0" presId="urn:microsoft.com/office/officeart/2005/8/layout/hierarchy1"/>
    <dgm:cxn modelId="{B3C75EEB-1962-47D4-8012-D6F690FDCDC6}" type="presOf" srcId="{5297439A-E246-483D-9037-4F17E2956D7E}" destId="{860DE70B-5827-45CD-BEA6-1D6C3B4B03F1}" srcOrd="0" destOrd="0" presId="urn:microsoft.com/office/officeart/2005/8/layout/hierarchy1"/>
    <dgm:cxn modelId="{321563BB-B8B2-48A9-9F4D-92C928CB4656}" type="presParOf" srcId="{995139A9-8B2B-4E4F-B2F1-1447DE09B025}" destId="{C411E50E-F215-442F-A45B-C36EA17AD548}" srcOrd="0" destOrd="0" presId="urn:microsoft.com/office/officeart/2005/8/layout/hierarchy1"/>
    <dgm:cxn modelId="{7D2DB7E7-6140-40E1-8D49-AB779E507225}" type="presParOf" srcId="{C411E50E-F215-442F-A45B-C36EA17AD548}" destId="{4BD9E084-9195-4FCB-BDFC-6DA0BA6F9C67}" srcOrd="0" destOrd="0" presId="urn:microsoft.com/office/officeart/2005/8/layout/hierarchy1"/>
    <dgm:cxn modelId="{C9936662-5DA1-458B-B350-22FDE9EDED92}" type="presParOf" srcId="{4BD9E084-9195-4FCB-BDFC-6DA0BA6F9C67}" destId="{DEF99D86-652A-414C-B62E-306CD97F19E5}" srcOrd="0" destOrd="0" presId="urn:microsoft.com/office/officeart/2005/8/layout/hierarchy1"/>
    <dgm:cxn modelId="{B7BE395B-8A15-451A-9AC3-A1314DDFC1B8}" type="presParOf" srcId="{4BD9E084-9195-4FCB-BDFC-6DA0BA6F9C67}" destId="{9B0D08B0-9C1C-4099-8D03-58DFB4170CAA}" srcOrd="1" destOrd="0" presId="urn:microsoft.com/office/officeart/2005/8/layout/hierarchy1"/>
    <dgm:cxn modelId="{64A5EBFF-82A7-45A6-8DC5-A22FE02726BC}" type="presParOf" srcId="{C411E50E-F215-442F-A45B-C36EA17AD548}" destId="{F85E0E2C-424F-4431-970F-1F741BC1EF1F}" srcOrd="1" destOrd="0" presId="urn:microsoft.com/office/officeart/2005/8/layout/hierarchy1"/>
    <dgm:cxn modelId="{F65C2C1C-4943-4324-A76F-F1C0782B604A}" type="presParOf" srcId="{F85E0E2C-424F-4431-970F-1F741BC1EF1F}" destId="{860DE70B-5827-45CD-BEA6-1D6C3B4B03F1}" srcOrd="0" destOrd="0" presId="urn:microsoft.com/office/officeart/2005/8/layout/hierarchy1"/>
    <dgm:cxn modelId="{3EAC4E33-FEFE-43B7-BB48-83EC4130721A}" type="presParOf" srcId="{F85E0E2C-424F-4431-970F-1F741BC1EF1F}" destId="{F4C11E1C-E6FE-4E5B-8555-9172074AD345}" srcOrd="1" destOrd="0" presId="urn:microsoft.com/office/officeart/2005/8/layout/hierarchy1"/>
    <dgm:cxn modelId="{4D2392C2-8EA5-4422-833B-795AC13C386A}" type="presParOf" srcId="{F4C11E1C-E6FE-4E5B-8555-9172074AD345}" destId="{C89F8BC8-5AFC-458F-BD7A-361260D8BC69}" srcOrd="0" destOrd="0" presId="urn:microsoft.com/office/officeart/2005/8/layout/hierarchy1"/>
    <dgm:cxn modelId="{A38F7863-CDE6-49F1-8FBE-A5A90FD82BFF}" type="presParOf" srcId="{C89F8BC8-5AFC-458F-BD7A-361260D8BC69}" destId="{13C426F8-C4D5-4CAE-8D65-92CB2ECB8BD0}" srcOrd="0" destOrd="0" presId="urn:microsoft.com/office/officeart/2005/8/layout/hierarchy1"/>
    <dgm:cxn modelId="{9393AC19-9176-45C8-8ACC-093AC117694C}" type="presParOf" srcId="{C89F8BC8-5AFC-458F-BD7A-361260D8BC69}" destId="{ACCE1ECE-1172-4CAB-B5E0-E076701B76D5}" srcOrd="1" destOrd="0" presId="urn:microsoft.com/office/officeart/2005/8/layout/hierarchy1"/>
    <dgm:cxn modelId="{32FFAB1A-942F-4FB3-B4D8-7ACE458B850C}" type="presParOf" srcId="{F4C11E1C-E6FE-4E5B-8555-9172074AD345}" destId="{9629BC26-1871-476F-81F0-FE10A8FAA69B}" srcOrd="1" destOrd="0" presId="urn:microsoft.com/office/officeart/2005/8/layout/hierarchy1"/>
    <dgm:cxn modelId="{F975F013-8D4B-4492-9C53-231A550FA0C9}" type="presParOf" srcId="{F85E0E2C-424F-4431-970F-1F741BC1EF1F}" destId="{47131097-8C99-46D7-99E9-D641F39037E5}" srcOrd="2" destOrd="0" presId="urn:microsoft.com/office/officeart/2005/8/layout/hierarchy1"/>
    <dgm:cxn modelId="{E1951108-9D36-440E-87C7-8CE57955E92C}" type="presParOf" srcId="{F85E0E2C-424F-4431-970F-1F741BC1EF1F}" destId="{FF342E34-FCA3-4D58-8490-F2F8DA5C6DED}" srcOrd="3" destOrd="0" presId="urn:microsoft.com/office/officeart/2005/8/layout/hierarchy1"/>
    <dgm:cxn modelId="{2645CC85-5622-40B3-808F-F3C816971FB0}" type="presParOf" srcId="{FF342E34-FCA3-4D58-8490-F2F8DA5C6DED}" destId="{50A5FB5A-3331-4F9C-8F62-E6A539A6CCAD}" srcOrd="0" destOrd="0" presId="urn:microsoft.com/office/officeart/2005/8/layout/hierarchy1"/>
    <dgm:cxn modelId="{A378C95D-013E-49EF-AECE-171A4E847ECA}" type="presParOf" srcId="{50A5FB5A-3331-4F9C-8F62-E6A539A6CCAD}" destId="{1480CB1E-AB26-44A9-ABA2-17AAE3661F26}" srcOrd="0" destOrd="0" presId="urn:microsoft.com/office/officeart/2005/8/layout/hierarchy1"/>
    <dgm:cxn modelId="{D5B8339C-C7A6-4F25-AD98-24B7E9F07994}" type="presParOf" srcId="{50A5FB5A-3331-4F9C-8F62-E6A539A6CCAD}" destId="{E2BB40B7-6D94-41A5-89FE-DF9C28AEB7B6}" srcOrd="1" destOrd="0" presId="urn:microsoft.com/office/officeart/2005/8/layout/hierarchy1"/>
    <dgm:cxn modelId="{7EC10A56-E713-4DC0-9BE8-622F02744322}" type="presParOf" srcId="{FF342E34-FCA3-4D58-8490-F2F8DA5C6DED}" destId="{DB95DEDB-3999-4743-8533-E8AD632A8E97}" srcOrd="1" destOrd="0" presId="urn:microsoft.com/office/officeart/2005/8/layout/hierarchy1"/>
    <dgm:cxn modelId="{DF23A3D9-6D0D-493F-A44B-426FE722C3C0}" type="presParOf" srcId="{F85E0E2C-424F-4431-970F-1F741BC1EF1F}" destId="{D3D8414B-B266-4FAF-834F-5AB0F61B454B}" srcOrd="4" destOrd="0" presId="urn:microsoft.com/office/officeart/2005/8/layout/hierarchy1"/>
    <dgm:cxn modelId="{1FEE6CF8-BA43-4AFB-862A-F1251C220542}" type="presParOf" srcId="{F85E0E2C-424F-4431-970F-1F741BC1EF1F}" destId="{78EB4433-2EAA-4E13-91E7-F53CD4952BCB}" srcOrd="5" destOrd="0" presId="urn:microsoft.com/office/officeart/2005/8/layout/hierarchy1"/>
    <dgm:cxn modelId="{84A78B4F-7753-44D5-9959-F066B5A2F396}" type="presParOf" srcId="{78EB4433-2EAA-4E13-91E7-F53CD4952BCB}" destId="{D1653C99-1BCC-4F7A-9E5E-5F626879F70C}" srcOrd="0" destOrd="0" presId="urn:microsoft.com/office/officeart/2005/8/layout/hierarchy1"/>
    <dgm:cxn modelId="{E5ECAB69-EB55-4003-8DF5-DBD9D6A80F6F}" type="presParOf" srcId="{D1653C99-1BCC-4F7A-9E5E-5F626879F70C}" destId="{A71F5297-06FD-4E80-A72A-D3A40EDF438A}" srcOrd="0" destOrd="0" presId="urn:microsoft.com/office/officeart/2005/8/layout/hierarchy1"/>
    <dgm:cxn modelId="{A6E45614-BD08-4486-8C5B-88088FFABD61}" type="presParOf" srcId="{D1653C99-1BCC-4F7A-9E5E-5F626879F70C}" destId="{73793665-50CA-43DF-A0F7-13C1D9D02EA5}" srcOrd="1" destOrd="0" presId="urn:microsoft.com/office/officeart/2005/8/layout/hierarchy1"/>
    <dgm:cxn modelId="{CD97489E-1AC9-4339-8291-BE344F501459}" type="presParOf" srcId="{78EB4433-2EAA-4E13-91E7-F53CD4952BCB}" destId="{362D2758-FE41-4F06-9460-8EDA01585957}" srcOrd="1" destOrd="0" presId="urn:microsoft.com/office/officeart/2005/8/layout/hierarchy1"/>
    <dgm:cxn modelId="{C299A6CB-7EF7-47CD-A8F2-5C70BED9DB9C}" type="presParOf" srcId="{F85E0E2C-424F-4431-970F-1F741BC1EF1F}" destId="{52EB8D21-9CAF-4632-A5E4-8AAC984C09F2}" srcOrd="6" destOrd="0" presId="urn:microsoft.com/office/officeart/2005/8/layout/hierarchy1"/>
    <dgm:cxn modelId="{4D14BEA5-E2B5-46DA-9591-142BB6128BA7}" type="presParOf" srcId="{F85E0E2C-424F-4431-970F-1F741BC1EF1F}" destId="{1CC0AC72-ED92-4F4C-8667-B366B9D784E3}" srcOrd="7" destOrd="0" presId="urn:microsoft.com/office/officeart/2005/8/layout/hierarchy1"/>
    <dgm:cxn modelId="{FB323FF4-F904-43BD-876E-C781BE720ACC}" type="presParOf" srcId="{1CC0AC72-ED92-4F4C-8667-B366B9D784E3}" destId="{8FBD8807-B5F4-45F4-8EB1-D87E0C9BBE1B}" srcOrd="0" destOrd="0" presId="urn:microsoft.com/office/officeart/2005/8/layout/hierarchy1"/>
    <dgm:cxn modelId="{902729EE-ABA1-45F5-97C1-BF5B78DF56DF}" type="presParOf" srcId="{8FBD8807-B5F4-45F4-8EB1-D87E0C9BBE1B}" destId="{591F6B22-5371-4B49-B527-D4F287B368D0}" srcOrd="0" destOrd="0" presId="urn:microsoft.com/office/officeart/2005/8/layout/hierarchy1"/>
    <dgm:cxn modelId="{8CE0F445-3027-4750-B15B-FF0E1219BBF6}" type="presParOf" srcId="{8FBD8807-B5F4-45F4-8EB1-D87E0C9BBE1B}" destId="{D7C40C0A-077F-42E9-A9AA-275B735E780B}" srcOrd="1" destOrd="0" presId="urn:microsoft.com/office/officeart/2005/8/layout/hierarchy1"/>
    <dgm:cxn modelId="{30C5D4A5-1E28-4A15-9615-A6163D574D7D}" type="presParOf" srcId="{1CC0AC72-ED92-4F4C-8667-B366B9D784E3}" destId="{058ADA57-57A6-4B5F-ABF6-33A023D24FDB}"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B8D21-9CAF-4632-A5E4-8AAC984C09F2}">
      <dsp:nvSpPr>
        <dsp:cNvPr id="0" name=""/>
        <dsp:cNvSpPr/>
      </dsp:nvSpPr>
      <dsp:spPr>
        <a:xfrm>
          <a:off x="3793827" y="1321085"/>
          <a:ext cx="2979076" cy="472589"/>
        </a:xfrm>
        <a:custGeom>
          <a:avLst/>
          <a:gdLst/>
          <a:ahLst/>
          <a:cxnLst/>
          <a:rect l="0" t="0" r="0" b="0"/>
          <a:pathLst>
            <a:path>
              <a:moveTo>
                <a:pt x="0" y="0"/>
              </a:moveTo>
              <a:lnTo>
                <a:pt x="0" y="322056"/>
              </a:lnTo>
              <a:lnTo>
                <a:pt x="2979076" y="322056"/>
              </a:lnTo>
              <a:lnTo>
                <a:pt x="2979076" y="47258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8414B-B266-4FAF-834F-5AB0F61B454B}">
      <dsp:nvSpPr>
        <dsp:cNvPr id="0" name=""/>
        <dsp:cNvSpPr/>
      </dsp:nvSpPr>
      <dsp:spPr>
        <a:xfrm>
          <a:off x="3793827" y="1321085"/>
          <a:ext cx="993025" cy="472589"/>
        </a:xfrm>
        <a:custGeom>
          <a:avLst/>
          <a:gdLst/>
          <a:ahLst/>
          <a:cxnLst/>
          <a:rect l="0" t="0" r="0" b="0"/>
          <a:pathLst>
            <a:path>
              <a:moveTo>
                <a:pt x="0" y="0"/>
              </a:moveTo>
              <a:lnTo>
                <a:pt x="0" y="322056"/>
              </a:lnTo>
              <a:lnTo>
                <a:pt x="993025" y="322056"/>
              </a:lnTo>
              <a:lnTo>
                <a:pt x="993025" y="47258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131097-8C99-46D7-99E9-D641F39037E5}">
      <dsp:nvSpPr>
        <dsp:cNvPr id="0" name=""/>
        <dsp:cNvSpPr/>
      </dsp:nvSpPr>
      <dsp:spPr>
        <a:xfrm>
          <a:off x="2800802" y="1321085"/>
          <a:ext cx="993025" cy="472589"/>
        </a:xfrm>
        <a:custGeom>
          <a:avLst/>
          <a:gdLst/>
          <a:ahLst/>
          <a:cxnLst/>
          <a:rect l="0" t="0" r="0" b="0"/>
          <a:pathLst>
            <a:path>
              <a:moveTo>
                <a:pt x="993025" y="0"/>
              </a:moveTo>
              <a:lnTo>
                <a:pt x="993025" y="322056"/>
              </a:lnTo>
              <a:lnTo>
                <a:pt x="0" y="322056"/>
              </a:lnTo>
              <a:lnTo>
                <a:pt x="0" y="47258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0DE70B-5827-45CD-BEA6-1D6C3B4B03F1}">
      <dsp:nvSpPr>
        <dsp:cNvPr id="0" name=""/>
        <dsp:cNvSpPr/>
      </dsp:nvSpPr>
      <dsp:spPr>
        <a:xfrm>
          <a:off x="814751" y="1321085"/>
          <a:ext cx="2979076" cy="472589"/>
        </a:xfrm>
        <a:custGeom>
          <a:avLst/>
          <a:gdLst/>
          <a:ahLst/>
          <a:cxnLst/>
          <a:rect l="0" t="0" r="0" b="0"/>
          <a:pathLst>
            <a:path>
              <a:moveTo>
                <a:pt x="2979076" y="0"/>
              </a:moveTo>
              <a:lnTo>
                <a:pt x="2979076" y="322056"/>
              </a:lnTo>
              <a:lnTo>
                <a:pt x="0" y="322056"/>
              </a:lnTo>
              <a:lnTo>
                <a:pt x="0" y="47258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F99D86-652A-414C-B62E-306CD97F19E5}">
      <dsp:nvSpPr>
        <dsp:cNvPr id="0" name=""/>
        <dsp:cNvSpPr/>
      </dsp:nvSpPr>
      <dsp:spPr>
        <a:xfrm>
          <a:off x="2981352" y="289241"/>
          <a:ext cx="1624950" cy="10318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D08B0-9C1C-4099-8D03-58DFB4170CAA}">
      <dsp:nvSpPr>
        <dsp:cNvPr id="0" name=""/>
        <dsp:cNvSpPr/>
      </dsp:nvSpPr>
      <dsp:spPr>
        <a:xfrm>
          <a:off x="3161902" y="460764"/>
          <a:ext cx="1624950" cy="10318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Update: Volunteer Vaccine Marshall December 2020- present </a:t>
          </a:r>
          <a:endParaRPr lang="en-US" sz="1500" kern="1200"/>
        </a:p>
      </dsp:txBody>
      <dsp:txXfrm>
        <a:off x="3192124" y="490986"/>
        <a:ext cx="1564506" cy="971399"/>
      </dsp:txXfrm>
    </dsp:sp>
    <dsp:sp modelId="{13C426F8-C4D5-4CAE-8D65-92CB2ECB8BD0}">
      <dsp:nvSpPr>
        <dsp:cNvPr id="0" name=""/>
        <dsp:cNvSpPr/>
      </dsp:nvSpPr>
      <dsp:spPr>
        <a:xfrm>
          <a:off x="2275" y="1793675"/>
          <a:ext cx="1624950" cy="10318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E1ECE-1172-4CAB-B5E0-E076701B76D5}">
      <dsp:nvSpPr>
        <dsp:cNvPr id="0" name=""/>
        <dsp:cNvSpPr/>
      </dsp:nvSpPr>
      <dsp:spPr>
        <a:xfrm>
          <a:off x="182825" y="1965198"/>
          <a:ext cx="1624950" cy="10318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Number of volunteers recruited and trained: 249</a:t>
          </a:r>
          <a:endParaRPr lang="en-US" sz="1500" kern="1200"/>
        </a:p>
      </dsp:txBody>
      <dsp:txXfrm>
        <a:off x="213047" y="1995420"/>
        <a:ext cx="1564506" cy="971399"/>
      </dsp:txXfrm>
    </dsp:sp>
    <dsp:sp modelId="{1480CB1E-AB26-44A9-ABA2-17AAE3661F26}">
      <dsp:nvSpPr>
        <dsp:cNvPr id="0" name=""/>
        <dsp:cNvSpPr/>
      </dsp:nvSpPr>
      <dsp:spPr>
        <a:xfrm>
          <a:off x="1988326" y="1793675"/>
          <a:ext cx="1624950" cy="10318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B40B7-6D94-41A5-89FE-DF9C28AEB7B6}">
      <dsp:nvSpPr>
        <dsp:cNvPr id="0" name=""/>
        <dsp:cNvSpPr/>
      </dsp:nvSpPr>
      <dsp:spPr>
        <a:xfrm>
          <a:off x="2168877" y="1965198"/>
          <a:ext cx="1624950" cy="10318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Total hours volunteers have given: 6870 </a:t>
          </a:r>
          <a:endParaRPr lang="en-US" sz="1500" kern="1200"/>
        </a:p>
      </dsp:txBody>
      <dsp:txXfrm>
        <a:off x="2199099" y="1995420"/>
        <a:ext cx="1564506" cy="971399"/>
      </dsp:txXfrm>
    </dsp:sp>
    <dsp:sp modelId="{A71F5297-06FD-4E80-A72A-D3A40EDF438A}">
      <dsp:nvSpPr>
        <dsp:cNvPr id="0" name=""/>
        <dsp:cNvSpPr/>
      </dsp:nvSpPr>
      <dsp:spPr>
        <a:xfrm>
          <a:off x="3974378" y="1793675"/>
          <a:ext cx="1624950" cy="10318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3665-50CA-43DF-A0F7-13C1D9D02EA5}">
      <dsp:nvSpPr>
        <dsp:cNvPr id="0" name=""/>
        <dsp:cNvSpPr/>
      </dsp:nvSpPr>
      <dsp:spPr>
        <a:xfrm>
          <a:off x="4154928" y="1965198"/>
          <a:ext cx="1624950" cy="10318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Supported 5 vaccine centres </a:t>
          </a:r>
          <a:endParaRPr lang="en-US" sz="1500" kern="1200"/>
        </a:p>
      </dsp:txBody>
      <dsp:txXfrm>
        <a:off x="4185150" y="1995420"/>
        <a:ext cx="1564506" cy="971399"/>
      </dsp:txXfrm>
    </dsp:sp>
    <dsp:sp modelId="{591F6B22-5371-4B49-B527-D4F287B368D0}">
      <dsp:nvSpPr>
        <dsp:cNvPr id="0" name=""/>
        <dsp:cNvSpPr/>
      </dsp:nvSpPr>
      <dsp:spPr>
        <a:xfrm>
          <a:off x="5960429" y="1793675"/>
          <a:ext cx="1624950" cy="10318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40C0A-077F-42E9-A9AA-275B735E780B}">
      <dsp:nvSpPr>
        <dsp:cNvPr id="0" name=""/>
        <dsp:cNvSpPr/>
      </dsp:nvSpPr>
      <dsp:spPr>
        <a:xfrm>
          <a:off x="6140979" y="1965198"/>
          <a:ext cx="1624950" cy="103184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Number of  2 hour slots filled: 775</a:t>
          </a:r>
          <a:endParaRPr lang="en-US" sz="1500" kern="1200"/>
        </a:p>
      </dsp:txBody>
      <dsp:txXfrm>
        <a:off x="6171201" y="1995420"/>
        <a:ext cx="1564506" cy="971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C298B-BF44-422C-A89F-721A5AF58CD4}"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D8BD6-2E5F-49A6-8A42-CF8BE0750E97}" type="slidenum">
              <a:rPr lang="en-GB" smtClean="0"/>
              <a:t>‹#›</a:t>
            </a:fld>
            <a:endParaRPr lang="en-GB"/>
          </a:p>
        </p:txBody>
      </p:sp>
    </p:spTree>
    <p:extLst>
      <p:ext uri="{BB962C8B-B14F-4D97-AF65-F5344CB8AC3E}">
        <p14:creationId xmlns:p14="http://schemas.microsoft.com/office/powerpoint/2010/main" val="20675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1</a:t>
            </a:fld>
            <a:endParaRPr lang="en-GB"/>
          </a:p>
        </p:txBody>
      </p:sp>
    </p:spTree>
    <p:extLst>
      <p:ext uri="{BB962C8B-B14F-4D97-AF65-F5344CB8AC3E}">
        <p14:creationId xmlns:p14="http://schemas.microsoft.com/office/powerpoint/2010/main" val="306256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11</a:t>
            </a:fld>
            <a:endParaRPr lang="en-GB"/>
          </a:p>
        </p:txBody>
      </p:sp>
    </p:spTree>
    <p:extLst>
      <p:ext uri="{BB962C8B-B14F-4D97-AF65-F5344CB8AC3E}">
        <p14:creationId xmlns:p14="http://schemas.microsoft.com/office/powerpoint/2010/main" val="239844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13</a:t>
            </a:fld>
            <a:endParaRPr lang="en-GB"/>
          </a:p>
        </p:txBody>
      </p:sp>
    </p:spTree>
    <p:extLst>
      <p:ext uri="{BB962C8B-B14F-4D97-AF65-F5344CB8AC3E}">
        <p14:creationId xmlns:p14="http://schemas.microsoft.com/office/powerpoint/2010/main" val="245779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14</a:t>
            </a:fld>
            <a:endParaRPr lang="en-GB"/>
          </a:p>
        </p:txBody>
      </p:sp>
    </p:spTree>
    <p:extLst>
      <p:ext uri="{BB962C8B-B14F-4D97-AF65-F5344CB8AC3E}">
        <p14:creationId xmlns:p14="http://schemas.microsoft.com/office/powerpoint/2010/main" val="81807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15</a:t>
            </a:fld>
            <a:endParaRPr lang="en-GB"/>
          </a:p>
        </p:txBody>
      </p:sp>
    </p:spTree>
    <p:extLst>
      <p:ext uri="{BB962C8B-B14F-4D97-AF65-F5344CB8AC3E}">
        <p14:creationId xmlns:p14="http://schemas.microsoft.com/office/powerpoint/2010/main" val="217919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2</a:t>
            </a:fld>
            <a:endParaRPr lang="en-GB"/>
          </a:p>
        </p:txBody>
      </p:sp>
    </p:spTree>
    <p:extLst>
      <p:ext uri="{BB962C8B-B14F-4D97-AF65-F5344CB8AC3E}">
        <p14:creationId xmlns:p14="http://schemas.microsoft.com/office/powerpoint/2010/main" val="295707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4</a:t>
            </a:fld>
            <a:endParaRPr lang="en-GB"/>
          </a:p>
        </p:txBody>
      </p:sp>
    </p:spTree>
    <p:extLst>
      <p:ext uri="{BB962C8B-B14F-4D97-AF65-F5344CB8AC3E}">
        <p14:creationId xmlns:p14="http://schemas.microsoft.com/office/powerpoint/2010/main" val="241698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5</a:t>
            </a:fld>
            <a:endParaRPr lang="en-GB"/>
          </a:p>
        </p:txBody>
      </p:sp>
    </p:spTree>
    <p:extLst>
      <p:ext uri="{BB962C8B-B14F-4D97-AF65-F5344CB8AC3E}">
        <p14:creationId xmlns:p14="http://schemas.microsoft.com/office/powerpoint/2010/main" val="44734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6</a:t>
            </a:fld>
            <a:endParaRPr lang="en-GB"/>
          </a:p>
        </p:txBody>
      </p:sp>
    </p:spTree>
    <p:extLst>
      <p:ext uri="{BB962C8B-B14F-4D97-AF65-F5344CB8AC3E}">
        <p14:creationId xmlns:p14="http://schemas.microsoft.com/office/powerpoint/2010/main" val="390755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7</a:t>
            </a:fld>
            <a:endParaRPr lang="en-GB"/>
          </a:p>
        </p:txBody>
      </p:sp>
    </p:spTree>
    <p:extLst>
      <p:ext uri="{BB962C8B-B14F-4D97-AF65-F5344CB8AC3E}">
        <p14:creationId xmlns:p14="http://schemas.microsoft.com/office/powerpoint/2010/main" val="303636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8</a:t>
            </a:fld>
            <a:endParaRPr lang="en-GB"/>
          </a:p>
        </p:txBody>
      </p:sp>
    </p:spTree>
    <p:extLst>
      <p:ext uri="{BB962C8B-B14F-4D97-AF65-F5344CB8AC3E}">
        <p14:creationId xmlns:p14="http://schemas.microsoft.com/office/powerpoint/2010/main" val="70181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9</a:t>
            </a:fld>
            <a:endParaRPr lang="en-GB"/>
          </a:p>
        </p:txBody>
      </p:sp>
    </p:spTree>
    <p:extLst>
      <p:ext uri="{BB962C8B-B14F-4D97-AF65-F5344CB8AC3E}">
        <p14:creationId xmlns:p14="http://schemas.microsoft.com/office/powerpoint/2010/main" val="367474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Vikki to open?</a:t>
            </a:r>
          </a:p>
          <a:p>
            <a:endParaRPr lang="en-GB" dirty="0"/>
          </a:p>
        </p:txBody>
      </p:sp>
      <p:sp>
        <p:nvSpPr>
          <p:cNvPr id="4" name="Slide Number Placeholder 3"/>
          <p:cNvSpPr>
            <a:spLocks noGrp="1"/>
          </p:cNvSpPr>
          <p:nvPr>
            <p:ph type="sldNum" sz="quarter" idx="5"/>
          </p:nvPr>
        </p:nvSpPr>
        <p:spPr/>
        <p:txBody>
          <a:bodyPr/>
          <a:lstStyle/>
          <a:p>
            <a:fld id="{92B52B83-39D9-470E-A670-4D84FB494B7F}" type="slidenum">
              <a:rPr lang="en-GB" smtClean="0"/>
              <a:t>10</a:t>
            </a:fld>
            <a:endParaRPr lang="en-GB"/>
          </a:p>
        </p:txBody>
      </p:sp>
    </p:spTree>
    <p:extLst>
      <p:ext uri="{BB962C8B-B14F-4D97-AF65-F5344CB8AC3E}">
        <p14:creationId xmlns:p14="http://schemas.microsoft.com/office/powerpoint/2010/main" val="255884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C94D-EB71-40DF-B46A-AF2515EDF6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DEC7F7-62EC-4974-9C20-06AA4BC17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BEE87E-8D84-49CE-9171-1EA4D715BE74}"/>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5" name="Footer Placeholder 4">
            <a:extLst>
              <a:ext uri="{FF2B5EF4-FFF2-40B4-BE49-F238E27FC236}">
                <a16:creationId xmlns:a16="http://schemas.microsoft.com/office/drawing/2014/main" id="{FB1FC0B5-3631-4A83-B50B-51E9A83CD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119CF-376A-4E9D-BE3B-6DA3B116B727}"/>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177574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DC42-2C08-4F38-8449-3EB27B078D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51E1BE-C8F5-4D1C-A7EA-5A49CA031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DA45E-982D-4801-8B72-CAA1DD743521}"/>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5" name="Footer Placeholder 4">
            <a:extLst>
              <a:ext uri="{FF2B5EF4-FFF2-40B4-BE49-F238E27FC236}">
                <a16:creationId xmlns:a16="http://schemas.microsoft.com/office/drawing/2014/main" id="{00501DB1-EF63-417A-855B-B83CFFE87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04C59-C549-4622-86B8-53A61F6F8C4D}"/>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58359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4F949-CACC-491E-8C07-BDBF0C2765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633A8-6627-49F4-9734-B481F74F2D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D67C2B-3674-4F80-B6FD-02CF920820E1}"/>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5" name="Footer Placeholder 4">
            <a:extLst>
              <a:ext uri="{FF2B5EF4-FFF2-40B4-BE49-F238E27FC236}">
                <a16:creationId xmlns:a16="http://schemas.microsoft.com/office/drawing/2014/main" id="{DA4726DC-2A37-4C16-8CAC-0EBFF4FA2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10A0D1-84C3-44D1-8128-BD0B73DAF8F0}"/>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423829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6FC9-0BAB-46B3-9515-A92B1E56B8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E3C344-A064-4363-B3B6-A22F48F07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5BDCC-1FCA-42E0-8599-60161F72CE05}"/>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5" name="Footer Placeholder 4">
            <a:extLst>
              <a:ext uri="{FF2B5EF4-FFF2-40B4-BE49-F238E27FC236}">
                <a16:creationId xmlns:a16="http://schemas.microsoft.com/office/drawing/2014/main" id="{E165B9EB-CD89-48F7-BD88-0E2EE5CE1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E3B669-B603-495D-8642-CB66CA8B1412}"/>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396307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6C60-82D1-418B-9432-651B9E41B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DC59C-2D7B-49C7-9E02-60D22AD91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D25856-55EF-45CB-AD11-178B5617E948}"/>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5" name="Footer Placeholder 4">
            <a:extLst>
              <a:ext uri="{FF2B5EF4-FFF2-40B4-BE49-F238E27FC236}">
                <a16:creationId xmlns:a16="http://schemas.microsoft.com/office/drawing/2014/main" id="{AC2BD362-0FA1-49ED-8E98-D56863A9F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633646-A484-431C-BAFD-33D59F97DE5B}"/>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268851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7053-9641-41B7-8E36-F4B51C1B72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1EFFF-47F6-4688-8154-9D2D555335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6F2B07-8842-45E9-989A-4F1D9E8F2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DC88FD-21BC-4799-A68A-139A4ABE4BBD}"/>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6" name="Footer Placeholder 5">
            <a:extLst>
              <a:ext uri="{FF2B5EF4-FFF2-40B4-BE49-F238E27FC236}">
                <a16:creationId xmlns:a16="http://schemas.microsoft.com/office/drawing/2014/main" id="{039E6CC0-A7C6-4C28-8D7F-5BF41689EE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96714-8A34-4955-8FB8-330B173A9987}"/>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377805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6875-3D95-4A12-A3FE-11F6061E46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DE64A6-2734-4D5D-B218-237301A6B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E2483-6B9F-4EEC-8ADB-E8F7C06603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45B4C3-BDA6-4493-B253-23C2D4A25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5B423-E25D-44B3-BCFD-D41BEB7BB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698ACD-FD77-40B7-BB1E-2B7B2BA3289C}"/>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8" name="Footer Placeholder 7">
            <a:extLst>
              <a:ext uri="{FF2B5EF4-FFF2-40B4-BE49-F238E27FC236}">
                <a16:creationId xmlns:a16="http://schemas.microsoft.com/office/drawing/2014/main" id="{8E5E8273-B458-4075-8EC6-46AEACEC4C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AD4908-A746-4C7A-B9D4-178E9BA83034}"/>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92978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39D8-86E1-4162-8C72-251132C2B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F9B0C0-6274-44B0-94CE-D3B361112F8E}"/>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4" name="Footer Placeholder 3">
            <a:extLst>
              <a:ext uri="{FF2B5EF4-FFF2-40B4-BE49-F238E27FC236}">
                <a16:creationId xmlns:a16="http://schemas.microsoft.com/office/drawing/2014/main" id="{F05411BF-B905-4481-840C-3C81C14840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9F9642-50FF-4BBE-B31D-D856F337505C}"/>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264233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FC6B5-72ED-439F-88FF-47E464201502}"/>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3" name="Footer Placeholder 2">
            <a:extLst>
              <a:ext uri="{FF2B5EF4-FFF2-40B4-BE49-F238E27FC236}">
                <a16:creationId xmlns:a16="http://schemas.microsoft.com/office/drawing/2014/main" id="{177C2C4F-DE32-40F9-8620-3F4DB0D6BA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3ABBF3-BF6C-497A-88DA-1D5C0909D7DA}"/>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309852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6AE0-4EFC-4641-AF25-5CB203F22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06D299-48C5-4E24-9387-C0813F061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B75416-CD5A-49D5-B3DD-957568325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DC311-A986-4634-931A-E570B5D10C59}"/>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6" name="Footer Placeholder 5">
            <a:extLst>
              <a:ext uri="{FF2B5EF4-FFF2-40B4-BE49-F238E27FC236}">
                <a16:creationId xmlns:a16="http://schemas.microsoft.com/office/drawing/2014/main" id="{42CAA31B-DC58-455B-AA32-AE43142C2B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5D3BD-54FE-42FD-A3B7-8A29D8F7B442}"/>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77848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9DFA-3E5A-4C3D-AAB4-4CF984587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1A0704-97E3-4CCE-9987-2A79F3402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BBFA8F-D7BE-4F54-BB91-C4B9E4FB5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E9846-7175-474F-A424-35858872390F}"/>
              </a:ext>
            </a:extLst>
          </p:cNvPr>
          <p:cNvSpPr>
            <a:spLocks noGrp="1"/>
          </p:cNvSpPr>
          <p:nvPr>
            <p:ph type="dt" sz="half" idx="10"/>
          </p:nvPr>
        </p:nvSpPr>
        <p:spPr/>
        <p:txBody>
          <a:bodyPr/>
          <a:lstStyle/>
          <a:p>
            <a:fld id="{05C8F5F8-D06A-4B51-A6F5-A2D8BB485601}" type="datetimeFigureOut">
              <a:rPr lang="en-GB" smtClean="0"/>
              <a:t>14/10/2021</a:t>
            </a:fld>
            <a:endParaRPr lang="en-GB"/>
          </a:p>
        </p:txBody>
      </p:sp>
      <p:sp>
        <p:nvSpPr>
          <p:cNvPr id="6" name="Footer Placeholder 5">
            <a:extLst>
              <a:ext uri="{FF2B5EF4-FFF2-40B4-BE49-F238E27FC236}">
                <a16:creationId xmlns:a16="http://schemas.microsoft.com/office/drawing/2014/main" id="{0FB53B9A-0C71-45B4-8087-08801EB648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4B1294-5434-487B-8250-873AAAE9AD34}"/>
              </a:ext>
            </a:extLst>
          </p:cNvPr>
          <p:cNvSpPr>
            <a:spLocks noGrp="1"/>
          </p:cNvSpPr>
          <p:nvPr>
            <p:ph type="sldNum" sz="quarter" idx="12"/>
          </p:nvPr>
        </p:nvSpPr>
        <p:spPr/>
        <p:txBody>
          <a:bodyPr/>
          <a:lstStyle/>
          <a:p>
            <a:fld id="{1CB8EB8D-506F-4C96-82EC-E6045476E382}" type="slidenum">
              <a:rPr lang="en-GB" smtClean="0"/>
              <a:t>‹#›</a:t>
            </a:fld>
            <a:endParaRPr lang="en-GB"/>
          </a:p>
        </p:txBody>
      </p:sp>
    </p:spTree>
    <p:extLst>
      <p:ext uri="{BB962C8B-B14F-4D97-AF65-F5344CB8AC3E}">
        <p14:creationId xmlns:p14="http://schemas.microsoft.com/office/powerpoint/2010/main" val="367451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0EA7B-196C-44B7-9EBA-A96B9AEC2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65EF7-05B5-4792-8E3A-A6AD6B1BE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49732-F5DC-4B20-8749-53167C7C7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8F5F8-D06A-4B51-A6F5-A2D8BB485601}" type="datetimeFigureOut">
              <a:rPr lang="en-GB" smtClean="0"/>
              <a:t>14/10/2021</a:t>
            </a:fld>
            <a:endParaRPr lang="en-GB"/>
          </a:p>
        </p:txBody>
      </p:sp>
      <p:sp>
        <p:nvSpPr>
          <p:cNvPr id="5" name="Footer Placeholder 4">
            <a:extLst>
              <a:ext uri="{FF2B5EF4-FFF2-40B4-BE49-F238E27FC236}">
                <a16:creationId xmlns:a16="http://schemas.microsoft.com/office/drawing/2014/main" id="{DBB8C7AD-4A27-4DE9-AB1D-A012F0598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D29C78-CCA6-4B26-9496-4FA37EF06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8EB8D-506F-4C96-82EC-E6045476E382}" type="slidenum">
              <a:rPr lang="en-GB" smtClean="0"/>
              <a:t>‹#›</a:t>
            </a:fld>
            <a:endParaRPr lang="en-GB"/>
          </a:p>
        </p:txBody>
      </p:sp>
    </p:spTree>
    <p:extLst>
      <p:ext uri="{BB962C8B-B14F-4D97-AF65-F5344CB8AC3E}">
        <p14:creationId xmlns:p14="http://schemas.microsoft.com/office/powerpoint/2010/main" val="181274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cid:CE3964E0-063D-4B5C-8394-7D0C54CD678F"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17897" y="364069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1</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18750" y="3293003"/>
            <a:ext cx="3076575" cy="1285875"/>
          </a:xfrm>
          <a:prstGeom prst="rect">
            <a:avLst/>
          </a:prstGeom>
        </p:spPr>
      </p:pic>
      <p:sp>
        <p:nvSpPr>
          <p:cNvPr id="3" name="TextBox 2">
            <a:extLst>
              <a:ext uri="{FF2B5EF4-FFF2-40B4-BE49-F238E27FC236}">
                <a16:creationId xmlns:a16="http://schemas.microsoft.com/office/drawing/2014/main" id="{7FFE6396-A7CD-4CE5-BCE4-24772D2ADDA2}"/>
              </a:ext>
            </a:extLst>
          </p:cNvPr>
          <p:cNvSpPr txBox="1"/>
          <p:nvPr/>
        </p:nvSpPr>
        <p:spPr>
          <a:xfrm>
            <a:off x="2641600" y="2286000"/>
            <a:ext cx="6516914" cy="1265603"/>
          </a:xfrm>
          <a:prstGeom prst="rect">
            <a:avLst/>
          </a:prstGeom>
          <a:noFill/>
        </p:spPr>
        <p:txBody>
          <a:bodyPr wrap="square" rtlCol="0">
            <a:spAutoFit/>
          </a:bodyPr>
          <a:lstStyle/>
          <a:p>
            <a:pPr marL="6350" algn="ctr">
              <a:lnSpc>
                <a:spcPct val="104000"/>
              </a:lnSpc>
              <a:spcAft>
                <a:spcPts val="25"/>
              </a:spcAft>
            </a:pPr>
            <a:r>
              <a:rPr lang="en-GB" sz="2800" b="1" kern="1400" dirty="0">
                <a:solidFill>
                  <a:srgbClr val="0D0D0D"/>
                </a:solidFill>
                <a:effectLst/>
                <a:latin typeface="Arial" panose="020B0604020202020204" pitchFamily="34" charset="0"/>
                <a:ea typeface="Times New Roman" panose="02020603050405020304" pitchFamily="18" charset="0"/>
              </a:rPr>
              <a:t>BVSC AGM</a:t>
            </a:r>
          </a:p>
          <a:p>
            <a:pPr marL="6350" algn="ctr">
              <a:lnSpc>
                <a:spcPct val="104000"/>
              </a:lnSpc>
              <a:spcAft>
                <a:spcPts val="25"/>
              </a:spcAft>
            </a:pPr>
            <a:r>
              <a:rPr lang="en-GB" sz="2800" b="1" kern="1400" dirty="0">
                <a:solidFill>
                  <a:srgbClr val="0D0D0D"/>
                </a:solidFill>
                <a:latin typeface="Arial" panose="020B0604020202020204" pitchFamily="34" charset="0"/>
                <a:ea typeface="Arial" panose="020B0604020202020204" pitchFamily="34" charset="0"/>
              </a:rPr>
              <a:t>13</a:t>
            </a:r>
            <a:r>
              <a:rPr lang="en-GB" sz="2800" b="1" kern="1400" baseline="30000" dirty="0">
                <a:solidFill>
                  <a:srgbClr val="0D0D0D"/>
                </a:solidFill>
                <a:latin typeface="Arial" panose="020B0604020202020204" pitchFamily="34" charset="0"/>
                <a:ea typeface="Arial" panose="020B0604020202020204" pitchFamily="34" charset="0"/>
              </a:rPr>
              <a:t>th</a:t>
            </a:r>
            <a:r>
              <a:rPr lang="en-GB" sz="2800" b="1" kern="1400" dirty="0">
                <a:solidFill>
                  <a:srgbClr val="0D0D0D"/>
                </a:solidFill>
                <a:latin typeface="Arial" panose="020B0604020202020204" pitchFamily="34" charset="0"/>
                <a:ea typeface="Arial" panose="020B0604020202020204" pitchFamily="34" charset="0"/>
              </a:rPr>
              <a:t> October 2021 </a:t>
            </a:r>
            <a:endParaRPr lang="en-GB" sz="2800" dirty="0">
              <a:effectLst/>
              <a:latin typeface="Arial" panose="020B0604020202020204" pitchFamily="34" charset="0"/>
              <a:ea typeface="Arial" panose="020B0604020202020204" pitchFamily="34" charset="0"/>
            </a:endParaRPr>
          </a:p>
          <a:p>
            <a:endParaRPr lang="en-GB" dirty="0"/>
          </a:p>
        </p:txBody>
      </p:sp>
      <p:pic>
        <p:nvPicPr>
          <p:cNvPr id="10" name="Picture 9">
            <a:extLst>
              <a:ext uri="{FF2B5EF4-FFF2-40B4-BE49-F238E27FC236}">
                <a16:creationId xmlns:a16="http://schemas.microsoft.com/office/drawing/2014/main" id="{AB32B642-3BD6-4C7C-9E8D-A77A609B5DD9}"/>
              </a:ext>
            </a:extLst>
          </p:cNvPr>
          <p:cNvPicPr/>
          <p:nvPr/>
        </p:nvPicPr>
        <p:blipFill>
          <a:blip r:embed="rId5">
            <a:extLst>
              <a:ext uri="{28A0092B-C50C-407E-A947-70E740481C1C}">
                <a14:useLocalDpi xmlns:a14="http://schemas.microsoft.com/office/drawing/2010/main" val="0"/>
              </a:ext>
            </a:extLst>
          </a:blip>
          <a:stretch>
            <a:fillRect/>
          </a:stretch>
        </p:blipFill>
        <p:spPr>
          <a:xfrm>
            <a:off x="0" y="4985373"/>
            <a:ext cx="2099945" cy="561975"/>
          </a:xfrm>
          <a:prstGeom prst="rect">
            <a:avLst/>
          </a:prstGeom>
        </p:spPr>
      </p:pic>
      <p:pic>
        <p:nvPicPr>
          <p:cNvPr id="11" name="Picture 10">
            <a:extLst>
              <a:ext uri="{FF2B5EF4-FFF2-40B4-BE49-F238E27FC236}">
                <a16:creationId xmlns:a16="http://schemas.microsoft.com/office/drawing/2014/main" id="{23874D76-9C7F-4A14-B1EB-F00C94F2F5F8}"/>
              </a:ext>
            </a:extLst>
          </p:cNvPr>
          <p:cNvPicPr>
            <a:picLocks noChangeAspect="1"/>
          </p:cNvPicPr>
          <p:nvPr/>
        </p:nvPicPr>
        <p:blipFill>
          <a:blip r:embed="rId6"/>
          <a:stretch>
            <a:fillRect/>
          </a:stretch>
        </p:blipFill>
        <p:spPr>
          <a:xfrm>
            <a:off x="131655" y="5828336"/>
            <a:ext cx="4244402" cy="949882"/>
          </a:xfrm>
          <a:prstGeom prst="rect">
            <a:avLst/>
          </a:prstGeom>
        </p:spPr>
      </p:pic>
      <p:pic>
        <p:nvPicPr>
          <p:cNvPr id="13" name="Picture 12">
            <a:extLst>
              <a:ext uri="{FF2B5EF4-FFF2-40B4-BE49-F238E27FC236}">
                <a16:creationId xmlns:a16="http://schemas.microsoft.com/office/drawing/2014/main" id="{F1DBD33E-902A-4435-BCC0-3C90B4285F93}"/>
              </a:ext>
            </a:extLst>
          </p:cNvPr>
          <p:cNvPicPr>
            <a:picLocks noChangeAspect="1"/>
          </p:cNvPicPr>
          <p:nvPr/>
        </p:nvPicPr>
        <p:blipFill>
          <a:blip r:embed="rId7"/>
          <a:stretch>
            <a:fillRect/>
          </a:stretch>
        </p:blipFill>
        <p:spPr>
          <a:xfrm>
            <a:off x="4648804" y="5253037"/>
            <a:ext cx="1572742" cy="1566426"/>
          </a:xfrm>
          <a:prstGeom prst="rect">
            <a:avLst/>
          </a:prstGeom>
        </p:spPr>
      </p:pic>
    </p:spTree>
    <p:extLst>
      <p:ext uri="{BB962C8B-B14F-4D97-AF65-F5344CB8AC3E}">
        <p14:creationId xmlns:p14="http://schemas.microsoft.com/office/powerpoint/2010/main" val="324423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976188" y="363331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10</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pic>
        <p:nvPicPr>
          <p:cNvPr id="8" name="Picture 7">
            <a:extLst>
              <a:ext uri="{FF2B5EF4-FFF2-40B4-BE49-F238E27FC236}">
                <a16:creationId xmlns:a16="http://schemas.microsoft.com/office/drawing/2014/main" id="{0225BDA1-CCB1-460A-96BE-18583E7333B9}"/>
              </a:ext>
            </a:extLst>
          </p:cNvPr>
          <p:cNvPicPr>
            <a:picLocks noChangeAspect="1"/>
          </p:cNvPicPr>
          <p:nvPr/>
        </p:nvPicPr>
        <p:blipFill>
          <a:blip r:embed="rId5"/>
          <a:stretch>
            <a:fillRect/>
          </a:stretch>
        </p:blipFill>
        <p:spPr>
          <a:xfrm>
            <a:off x="7948898" y="214883"/>
            <a:ext cx="3797654" cy="2084581"/>
          </a:xfrm>
          <a:prstGeom prst="rect">
            <a:avLst/>
          </a:prstGeom>
        </p:spPr>
      </p:pic>
      <p:pic>
        <p:nvPicPr>
          <p:cNvPr id="10" name="Picture 9">
            <a:extLst>
              <a:ext uri="{FF2B5EF4-FFF2-40B4-BE49-F238E27FC236}">
                <a16:creationId xmlns:a16="http://schemas.microsoft.com/office/drawing/2014/main" id="{EAFB39C9-BE7E-46C3-A9F1-6105C7756DE4}"/>
              </a:ext>
            </a:extLst>
          </p:cNvPr>
          <p:cNvPicPr>
            <a:picLocks noChangeAspect="1"/>
          </p:cNvPicPr>
          <p:nvPr/>
        </p:nvPicPr>
        <p:blipFill>
          <a:blip r:embed="rId6"/>
          <a:stretch>
            <a:fillRect/>
          </a:stretch>
        </p:blipFill>
        <p:spPr>
          <a:xfrm>
            <a:off x="6376156" y="733038"/>
            <a:ext cx="1572742" cy="1566426"/>
          </a:xfrm>
          <a:prstGeom prst="rect">
            <a:avLst/>
          </a:prstGeom>
        </p:spPr>
      </p:pic>
      <p:sp>
        <p:nvSpPr>
          <p:cNvPr id="3" name="TextBox 2">
            <a:extLst>
              <a:ext uri="{FF2B5EF4-FFF2-40B4-BE49-F238E27FC236}">
                <a16:creationId xmlns:a16="http://schemas.microsoft.com/office/drawing/2014/main" id="{60061F00-4272-4DE3-964F-8E10116BB383}"/>
              </a:ext>
            </a:extLst>
          </p:cNvPr>
          <p:cNvSpPr txBox="1"/>
          <p:nvPr/>
        </p:nvSpPr>
        <p:spPr>
          <a:xfrm>
            <a:off x="1585520" y="2308124"/>
            <a:ext cx="8766496" cy="3600986"/>
          </a:xfrm>
          <a:prstGeom prst="rect">
            <a:avLst/>
          </a:prstGeom>
          <a:noFill/>
        </p:spPr>
        <p:txBody>
          <a:bodyPr wrap="square" rtlCol="0">
            <a:spAutoFit/>
          </a:bodyPr>
          <a:lstStyle/>
          <a:p>
            <a:r>
              <a:rPr lang="en-GB" sz="2400" b="1" dirty="0">
                <a:effectLst/>
                <a:latin typeface="Calibri" panose="020F0502020204030204" pitchFamily="34" charset="0"/>
                <a:ea typeface="Calibri" panose="020F0502020204030204" pitchFamily="34" charset="0"/>
              </a:rPr>
              <a:t>Bexley Community Lottery</a:t>
            </a:r>
            <a:r>
              <a:rPr lang="en-GB" sz="1800" b="1"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70 organisations ‘live’ and collecting funds from supporters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520 players supporting Bexley groups</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Some organisations with as many as 30-45 supporters buying tickets for them</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£34,000 for local good causes </a:t>
            </a:r>
          </a:p>
          <a:p>
            <a:endParaRPr lang="en-GB" sz="1800" dirty="0">
              <a:effectLst/>
              <a:latin typeface="Calibri" panose="020F0502020204030204" pitchFamily="34" charset="0"/>
              <a:ea typeface="Calibri" panose="020F0502020204030204" pitchFamily="34" charset="0"/>
            </a:endParaRPr>
          </a:p>
          <a:p>
            <a:r>
              <a:rPr lang="en-GB" sz="2400" b="1" dirty="0">
                <a:latin typeface="Calibri" panose="020F0502020204030204" pitchFamily="34" charset="0"/>
              </a:rPr>
              <a:t>Impact in Action: </a:t>
            </a:r>
            <a:r>
              <a:rPr lang="en-GB" sz="1800" dirty="0">
                <a:effectLst/>
                <a:latin typeface="Calibri" panose="020F0502020204030204" pitchFamily="34" charset="0"/>
                <a:ea typeface="Calibri" panose="020F0502020204030204" pitchFamily="34" charset="0"/>
              </a:rPr>
              <a:t>Over 100 hours of 1-2-1 support, 115 attended training sessions, 87 attended micro training sessions. </a:t>
            </a:r>
            <a:endParaRPr lang="en-GB" dirty="0">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‘We're excited to reflect on </a:t>
            </a:r>
            <a:r>
              <a:rPr lang="en-GB" sz="1800" i="1">
                <a:effectLst/>
                <a:latin typeface="Calibri" panose="020F0502020204030204" pitchFamily="34" charset="0"/>
                <a:ea typeface="Calibri" panose="020F0502020204030204" pitchFamily="34" charset="0"/>
              </a:rPr>
              <a:t>the difference </a:t>
            </a:r>
            <a:r>
              <a:rPr lang="en-GB" sz="1800" i="1" dirty="0">
                <a:effectLst/>
                <a:latin typeface="Calibri" panose="020F0502020204030204" pitchFamily="34" charset="0"/>
                <a:ea typeface="Calibri" panose="020F0502020204030204" pitchFamily="34" charset="0"/>
              </a:rPr>
              <a:t>we make as an organisation, and use this to help us plan for future projects’</a:t>
            </a:r>
          </a:p>
          <a:p>
            <a:endParaRPr lang="en-GB" sz="1800" dirty="0">
              <a:effectLst/>
              <a:latin typeface="Calibri" panose="020F0502020204030204" pitchFamily="34" charset="0"/>
              <a:ea typeface="Calibri" panose="020F0502020204030204" pitchFamily="34" charset="0"/>
            </a:endParaRPr>
          </a:p>
          <a:p>
            <a:endParaRPr lang="en-GB" b="1" dirty="0"/>
          </a:p>
        </p:txBody>
      </p:sp>
    </p:spTree>
    <p:extLst>
      <p:ext uri="{BB962C8B-B14F-4D97-AF65-F5344CB8AC3E}">
        <p14:creationId xmlns:p14="http://schemas.microsoft.com/office/powerpoint/2010/main" val="238337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17897" y="364069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11</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sp>
        <p:nvSpPr>
          <p:cNvPr id="7" name="TextBox 6">
            <a:extLst>
              <a:ext uri="{FF2B5EF4-FFF2-40B4-BE49-F238E27FC236}">
                <a16:creationId xmlns:a16="http://schemas.microsoft.com/office/drawing/2014/main" id="{BE276297-FF12-4F6B-9B76-444342551889}"/>
              </a:ext>
            </a:extLst>
          </p:cNvPr>
          <p:cNvSpPr txBox="1"/>
          <p:nvPr/>
        </p:nvSpPr>
        <p:spPr>
          <a:xfrm>
            <a:off x="2206306" y="1612344"/>
            <a:ext cx="7139030" cy="4431983"/>
          </a:xfrm>
          <a:prstGeom prst="rect">
            <a:avLst/>
          </a:prstGeom>
          <a:noFill/>
        </p:spPr>
        <p:txBody>
          <a:bodyPr wrap="square" rtlCol="0">
            <a:spAutoFit/>
          </a:bodyPr>
          <a:lstStyle/>
          <a:p>
            <a:r>
              <a:rPr lang="en-GB" sz="2000" b="1" dirty="0"/>
              <a:t>One Bexley: </a:t>
            </a:r>
            <a:r>
              <a:rPr lang="en-GB" dirty="0"/>
              <a:t>a partnership with 7 local charities working to support people in their communities, with the people they trust and know so they are at the centre of decision making and care. </a:t>
            </a:r>
          </a:p>
          <a:p>
            <a:r>
              <a:rPr lang="en-GB" sz="2000" b="1" dirty="0"/>
              <a:t>Networks and partnerships</a:t>
            </a:r>
          </a:p>
          <a:p>
            <a:r>
              <a:rPr lang="en-GB" dirty="0"/>
              <a:t>Over 200 attendees to our networks, development of a Covid-19 directory of VCS services, secured £38,000 in partnership with Moorings and Porchlight to </a:t>
            </a:r>
            <a:r>
              <a:rPr lang="en-GB" sz="1800" dirty="0">
                <a:effectLst/>
                <a:latin typeface="Calibri" panose="020F0502020204030204" pitchFamily="34" charset="0"/>
                <a:ea typeface="Calibri" panose="020F0502020204030204" pitchFamily="34" charset="0"/>
              </a:rPr>
              <a:t>establish a parent carer network to provide support for those who are concerned about their young people presenting with difficult behaviours.</a:t>
            </a:r>
            <a:endParaRPr lang="en-GB" dirty="0"/>
          </a:p>
          <a:p>
            <a:r>
              <a:rPr lang="en-GB" sz="2000" b="1" dirty="0">
                <a:latin typeface="Calibri" panose="020F0502020204030204" pitchFamily="34" charset="0"/>
                <a:ea typeface="Calibri" panose="020F0502020204030204" pitchFamily="34" charset="0"/>
              </a:rPr>
              <a:t>William Kendall small grants </a:t>
            </a:r>
            <a:endParaRPr lang="en-GB" sz="2000" b="1"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15 orgs received grants ranging from weekly supervision for counsellors; IT equipment; new lighting; transport costs for a food bank; website development; volunteering recruitment campaign; memory sharing group and disabled facilities. </a:t>
            </a:r>
            <a:r>
              <a:rPr lang="en-GB" sz="1800" u="sng" dirty="0">
                <a:effectLst/>
                <a:latin typeface="Calibri" panose="020F0502020204030204" pitchFamily="34" charset="0"/>
                <a:ea typeface="Calibri" panose="020F0502020204030204" pitchFamily="34" charset="0"/>
              </a:rPr>
              <a:t>£19355 </a:t>
            </a:r>
            <a:r>
              <a:rPr lang="en-GB" sz="1800" dirty="0">
                <a:effectLst/>
                <a:latin typeface="Calibri" panose="020F0502020204030204" pitchFamily="34" charset="0"/>
                <a:ea typeface="Calibri" panose="020F0502020204030204" pitchFamily="34" charset="0"/>
              </a:rPr>
              <a:t>was allocated to Bexley groups. </a:t>
            </a:r>
            <a:endParaRPr lang="en-GB" dirty="0"/>
          </a:p>
          <a:p>
            <a:endParaRPr lang="en-GB" sz="2400" dirty="0"/>
          </a:p>
        </p:txBody>
      </p:sp>
    </p:spTree>
    <p:extLst>
      <p:ext uri="{BB962C8B-B14F-4D97-AF65-F5344CB8AC3E}">
        <p14:creationId xmlns:p14="http://schemas.microsoft.com/office/powerpoint/2010/main" val="108780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99D99-905B-44CE-BEE1-6C772B47503E}"/>
              </a:ext>
            </a:extLst>
          </p:cNvPr>
          <p:cNvPicPr>
            <a:picLocks noChangeAspect="1"/>
          </p:cNvPicPr>
          <p:nvPr/>
        </p:nvPicPr>
        <p:blipFill rotWithShape="1">
          <a:blip r:embed="rId2"/>
          <a:srcRect l="3282" r="1590" b="1"/>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D4BAE7C3-CB6A-404A-9F0B-900EAA8D21DC}"/>
              </a:ext>
            </a:extLst>
          </p:cNvPr>
          <p:cNvSpPr txBox="1"/>
          <p:nvPr/>
        </p:nvSpPr>
        <p:spPr>
          <a:xfrm>
            <a:off x="314369" y="110393"/>
            <a:ext cx="3168073" cy="1569660"/>
          </a:xfrm>
          <a:prstGeom prst="rect">
            <a:avLst/>
          </a:prstGeom>
          <a:noFill/>
        </p:spPr>
        <p:txBody>
          <a:bodyPr wrap="square" rtlCol="0">
            <a:spAutoFit/>
          </a:bodyPr>
          <a:lstStyle/>
          <a:p>
            <a:r>
              <a:rPr lang="en-GB"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 wanted to say how much I enjoyed my session today. Firstly it helped being indoors lol but I loved meeting everyone and having a good chat with the people waiting. Felt good being useful!”</a:t>
            </a:r>
            <a:endParaRPr lang="en-GB" sz="1600" dirty="0"/>
          </a:p>
        </p:txBody>
      </p:sp>
      <p:sp>
        <p:nvSpPr>
          <p:cNvPr id="11" name="TextBox 10">
            <a:extLst>
              <a:ext uri="{FF2B5EF4-FFF2-40B4-BE49-F238E27FC236}">
                <a16:creationId xmlns:a16="http://schemas.microsoft.com/office/drawing/2014/main" id="{43E3D5CD-8348-4881-958D-4C70EA7E4325}"/>
              </a:ext>
            </a:extLst>
          </p:cNvPr>
          <p:cNvSpPr txBox="1"/>
          <p:nvPr/>
        </p:nvSpPr>
        <p:spPr>
          <a:xfrm>
            <a:off x="251670" y="4508245"/>
            <a:ext cx="3074438" cy="1384995"/>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completed my first shift last night. I never thought I’d be so happy to stand outside in the rain. I had lots of ‘thank </a:t>
            </a:r>
            <a:r>
              <a:rPr lang="en-GB"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you’s</a:t>
            </a:r>
            <a:r>
              <a:rPr lang="en-GB"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from people who were very appreciative of the support received and I was very happy to be of help”. </a:t>
            </a:r>
            <a:endParaRPr lang="en-GB" sz="1400" dirty="0"/>
          </a:p>
        </p:txBody>
      </p:sp>
      <p:pic>
        <p:nvPicPr>
          <p:cNvPr id="12" name="Picture 11">
            <a:extLst>
              <a:ext uri="{FF2B5EF4-FFF2-40B4-BE49-F238E27FC236}">
                <a16:creationId xmlns:a16="http://schemas.microsoft.com/office/drawing/2014/main" id="{A31E36D1-11F8-421D-88CF-D5D11C8443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88" y="1905486"/>
            <a:ext cx="3363591" cy="2473567"/>
          </a:xfrm>
          <a:prstGeom prst="rect">
            <a:avLst/>
          </a:prstGeom>
          <a:noFill/>
          <a:ln>
            <a:noFill/>
          </a:ln>
        </p:spPr>
      </p:pic>
      <p:pic>
        <p:nvPicPr>
          <p:cNvPr id="14" name="Picture 13">
            <a:extLst>
              <a:ext uri="{FF2B5EF4-FFF2-40B4-BE49-F238E27FC236}">
                <a16:creationId xmlns:a16="http://schemas.microsoft.com/office/drawing/2014/main" id="{127856A7-C786-40C1-A15B-957CC7290099}"/>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09207" y="1348586"/>
            <a:ext cx="3615328" cy="4446595"/>
          </a:xfrm>
          <a:prstGeom prst="rect">
            <a:avLst/>
          </a:prstGeom>
          <a:noFill/>
          <a:ln>
            <a:noFill/>
          </a:ln>
        </p:spPr>
      </p:pic>
      <p:pic>
        <p:nvPicPr>
          <p:cNvPr id="15" name="Picture 14">
            <a:extLst>
              <a:ext uri="{FF2B5EF4-FFF2-40B4-BE49-F238E27FC236}">
                <a16:creationId xmlns:a16="http://schemas.microsoft.com/office/drawing/2014/main" id="{E9B87260-ACD9-48B1-AB16-8D29F789E85C}"/>
              </a:ext>
            </a:extLst>
          </p:cNvPr>
          <p:cNvPicPr>
            <a:picLocks noChangeAspect="1"/>
          </p:cNvPicPr>
          <p:nvPr/>
        </p:nvPicPr>
        <p:blipFill>
          <a:blip r:embed="rId6"/>
          <a:stretch>
            <a:fillRect/>
          </a:stretch>
        </p:blipFill>
        <p:spPr>
          <a:xfrm>
            <a:off x="251670" y="5893881"/>
            <a:ext cx="2033026" cy="745443"/>
          </a:xfrm>
          <a:prstGeom prst="rect">
            <a:avLst/>
          </a:prstGeom>
        </p:spPr>
      </p:pic>
      <p:pic>
        <p:nvPicPr>
          <p:cNvPr id="13" name="Picture 12">
            <a:extLst>
              <a:ext uri="{FF2B5EF4-FFF2-40B4-BE49-F238E27FC236}">
                <a16:creationId xmlns:a16="http://schemas.microsoft.com/office/drawing/2014/main" id="{88D47136-47A0-4325-BEB4-3616C7D2A4D6}"/>
              </a:ext>
            </a:extLst>
          </p:cNvPr>
          <p:cNvPicPr/>
          <p:nvPr/>
        </p:nvPicPr>
        <p:blipFill>
          <a:blip r:embed="rId7">
            <a:extLst>
              <a:ext uri="{28A0092B-C50C-407E-A947-70E740481C1C}">
                <a14:useLocalDpi xmlns:a14="http://schemas.microsoft.com/office/drawing/2010/main" val="0"/>
              </a:ext>
            </a:extLst>
          </a:blip>
          <a:stretch>
            <a:fillRect/>
          </a:stretch>
        </p:blipFill>
        <p:spPr>
          <a:xfrm>
            <a:off x="8264554" y="84837"/>
            <a:ext cx="3749879" cy="977982"/>
          </a:xfrm>
          <a:prstGeom prst="rect">
            <a:avLst/>
          </a:prstGeom>
        </p:spPr>
      </p:pic>
    </p:spTree>
    <p:extLst>
      <p:ext uri="{BB962C8B-B14F-4D97-AF65-F5344CB8AC3E}">
        <p14:creationId xmlns:p14="http://schemas.microsoft.com/office/powerpoint/2010/main" val="357087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976188" y="363331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13</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sp>
        <p:nvSpPr>
          <p:cNvPr id="10" name="TextBox 9">
            <a:extLst>
              <a:ext uri="{FF2B5EF4-FFF2-40B4-BE49-F238E27FC236}">
                <a16:creationId xmlns:a16="http://schemas.microsoft.com/office/drawing/2014/main" id="{C59EA608-4215-454D-8CB2-8529DE98946E}"/>
              </a:ext>
            </a:extLst>
          </p:cNvPr>
          <p:cNvSpPr txBox="1"/>
          <p:nvPr/>
        </p:nvSpPr>
        <p:spPr>
          <a:xfrm>
            <a:off x="2751589" y="1518407"/>
            <a:ext cx="7323589" cy="553998"/>
          </a:xfrm>
          <a:prstGeom prst="rect">
            <a:avLst/>
          </a:prstGeom>
          <a:noFill/>
        </p:spPr>
        <p:txBody>
          <a:bodyPr wrap="square" rtlCol="0">
            <a:spAutoFit/>
          </a:bodyPr>
          <a:lstStyle/>
          <a:p>
            <a:br>
              <a:rPr lang="en-GB" sz="1200" dirty="0">
                <a:effectLst/>
                <a:latin typeface="Calibri" panose="020F0502020204030204" pitchFamily="34" charset="0"/>
                <a:ea typeface="Calibri" panose="020F0502020204030204" pitchFamily="34" charset="0"/>
              </a:rPr>
            </a:br>
            <a:endParaRPr lang="en-GB" dirty="0"/>
          </a:p>
        </p:txBody>
      </p:sp>
      <p:pic>
        <p:nvPicPr>
          <p:cNvPr id="14" name="Picture 13">
            <a:extLst>
              <a:ext uri="{FF2B5EF4-FFF2-40B4-BE49-F238E27FC236}">
                <a16:creationId xmlns:a16="http://schemas.microsoft.com/office/drawing/2014/main" id="{ED9D45E4-ACFA-458D-AEC1-644025EC38E7}"/>
              </a:ext>
            </a:extLst>
          </p:cNvPr>
          <p:cNvPicPr/>
          <p:nvPr/>
        </p:nvPicPr>
        <p:blipFill>
          <a:blip r:embed="rId5">
            <a:extLst>
              <a:ext uri="{28A0092B-C50C-407E-A947-70E740481C1C}">
                <a14:useLocalDpi xmlns:a14="http://schemas.microsoft.com/office/drawing/2010/main" val="0"/>
              </a:ext>
            </a:extLst>
          </a:blip>
          <a:stretch>
            <a:fillRect/>
          </a:stretch>
        </p:blipFill>
        <p:spPr>
          <a:xfrm>
            <a:off x="8264554" y="84837"/>
            <a:ext cx="3749879" cy="977982"/>
          </a:xfrm>
          <a:prstGeom prst="rect">
            <a:avLst/>
          </a:prstGeom>
        </p:spPr>
      </p:pic>
      <p:graphicFrame>
        <p:nvGraphicFramePr>
          <p:cNvPr id="16" name="TextBox 12">
            <a:extLst>
              <a:ext uri="{FF2B5EF4-FFF2-40B4-BE49-F238E27FC236}">
                <a16:creationId xmlns:a16="http://schemas.microsoft.com/office/drawing/2014/main" id="{4A1A7A43-6A63-4900-8BCA-A912A7A2E618}"/>
              </a:ext>
            </a:extLst>
          </p:cNvPr>
          <p:cNvGraphicFramePr/>
          <p:nvPr>
            <p:extLst>
              <p:ext uri="{D42A27DB-BD31-4B8C-83A1-F6EECF244321}">
                <p14:modId xmlns:p14="http://schemas.microsoft.com/office/powerpoint/2010/main" val="1170646084"/>
              </p:ext>
            </p:extLst>
          </p:nvPr>
        </p:nvGraphicFramePr>
        <p:xfrm>
          <a:off x="2306972" y="1753299"/>
          <a:ext cx="7768206" cy="32862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426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976188" y="363331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14</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sp>
        <p:nvSpPr>
          <p:cNvPr id="10" name="TextBox 9">
            <a:extLst>
              <a:ext uri="{FF2B5EF4-FFF2-40B4-BE49-F238E27FC236}">
                <a16:creationId xmlns:a16="http://schemas.microsoft.com/office/drawing/2014/main" id="{C59EA608-4215-454D-8CB2-8529DE98946E}"/>
              </a:ext>
            </a:extLst>
          </p:cNvPr>
          <p:cNvSpPr txBox="1"/>
          <p:nvPr/>
        </p:nvSpPr>
        <p:spPr>
          <a:xfrm>
            <a:off x="2260505" y="1612344"/>
            <a:ext cx="7323589" cy="3754874"/>
          </a:xfrm>
          <a:prstGeom prst="rect">
            <a:avLst/>
          </a:prstGeom>
          <a:noFill/>
        </p:spPr>
        <p:txBody>
          <a:bodyPr wrap="square" rtlCol="0">
            <a:spAutoFit/>
          </a:bodyPr>
          <a:lstStyle/>
          <a:p>
            <a:r>
              <a:rPr lang="en-GB" sz="2800" dirty="0">
                <a:effectLst/>
                <a:latin typeface="Calibri" panose="020F0502020204030204" pitchFamily="34" charset="0"/>
                <a:ea typeface="Calibri" panose="020F0502020204030204" pitchFamily="34" charset="0"/>
              </a:rPr>
              <a:t>BVSC: our next steps </a:t>
            </a:r>
            <a:br>
              <a:rPr lang="en-GB" sz="1200" dirty="0">
                <a:effectLst/>
                <a:latin typeface="Calibri" panose="020F0502020204030204" pitchFamily="34" charset="0"/>
                <a:ea typeface="Calibri" panose="020F0502020204030204" pitchFamily="34" charset="0"/>
              </a:rPr>
            </a:br>
            <a:r>
              <a:rPr lang="en-GB" sz="2000" i="1" dirty="0">
                <a:effectLst/>
                <a:latin typeface="Calibri" panose="020F0502020204030204" pitchFamily="34" charset="0"/>
                <a:ea typeface="Calibri" panose="020F0502020204030204" pitchFamily="34" charset="0"/>
              </a:rPr>
              <a:t>To support our sector to navigate choppy waters ahead; to be as strong as they can be to support Bexley people and communities</a:t>
            </a:r>
          </a:p>
          <a:p>
            <a:endParaRPr lang="en-GB" sz="2000" dirty="0">
              <a:latin typeface="Calibri" panose="020F0502020204030204" pitchFamily="34" charset="0"/>
              <a:ea typeface="Calibri" panose="020F0502020204030204" pitchFamily="34" charset="0"/>
            </a:endParaRPr>
          </a:p>
          <a:p>
            <a:endParaRPr lang="en-GB" sz="20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rPr>
              <a:t>Leadership</a:t>
            </a: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rPr>
              <a:t>Inequalities</a:t>
            </a:r>
          </a:p>
          <a:p>
            <a:pPr marL="342900" indent="-342900">
              <a:buFont typeface="Arial" panose="020B0604020202020204" pitchFamily="34" charset="0"/>
              <a:buChar cha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Digital inclusion </a:t>
            </a:r>
            <a:endParaRPr lang="en-GB" sz="20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rPr>
              <a:t>Sector support</a:t>
            </a:r>
          </a:p>
          <a:p>
            <a:endParaRPr lang="en-GB" sz="2000" dirty="0">
              <a:latin typeface="Calibri" panose="020F0502020204030204" pitchFamily="34" charset="0"/>
              <a:ea typeface="Calibri" panose="020F0502020204030204" pitchFamily="34" charset="0"/>
            </a:endParaRPr>
          </a:p>
          <a:p>
            <a:br>
              <a:rPr lang="en-GB" sz="1200" dirty="0">
                <a:effectLst/>
                <a:latin typeface="Calibri" panose="020F0502020204030204" pitchFamily="34" charset="0"/>
                <a:ea typeface="Calibri" panose="020F0502020204030204" pitchFamily="34" charset="0"/>
              </a:rPr>
            </a:br>
            <a:endParaRPr lang="en-GB" dirty="0"/>
          </a:p>
        </p:txBody>
      </p:sp>
      <p:sp>
        <p:nvSpPr>
          <p:cNvPr id="2" name="TextBox 1">
            <a:extLst>
              <a:ext uri="{FF2B5EF4-FFF2-40B4-BE49-F238E27FC236}">
                <a16:creationId xmlns:a16="http://schemas.microsoft.com/office/drawing/2014/main" id="{7A4A082A-ED4F-4787-9650-C2F5CABBE72A}"/>
              </a:ext>
            </a:extLst>
          </p:cNvPr>
          <p:cNvSpPr txBox="1"/>
          <p:nvPr/>
        </p:nvSpPr>
        <p:spPr>
          <a:xfrm>
            <a:off x="5521353" y="3239368"/>
            <a:ext cx="3228363" cy="163121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Social Prescribing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Volunteering for all  </a:t>
            </a:r>
          </a:p>
          <a:p>
            <a:pPr marL="342900" indent="-342900">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Development</a:t>
            </a:r>
          </a:p>
          <a:p>
            <a:pPr marL="342900" indent="-342900">
              <a:buFont typeface="Arial" panose="020B0604020202020204" pitchFamily="34" charset="0"/>
              <a:buChar char="•"/>
              <a:defRPr/>
            </a:pPr>
            <a:r>
              <a:rPr lang="en-GB" sz="2000" dirty="0">
                <a:latin typeface="Calibri" panose="020F0502020204030204" pitchFamily="34" charset="0"/>
                <a:ea typeface="Calibri" panose="020F0502020204030204" pitchFamily="34" charset="0"/>
              </a:rPr>
              <a:t>One Bexley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53105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6976188" y="363331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15</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sp>
        <p:nvSpPr>
          <p:cNvPr id="7" name="TextBox 6">
            <a:extLst>
              <a:ext uri="{FF2B5EF4-FFF2-40B4-BE49-F238E27FC236}">
                <a16:creationId xmlns:a16="http://schemas.microsoft.com/office/drawing/2014/main" id="{99D708CE-AE4B-4079-9AC1-161DDF9EAEAF}"/>
              </a:ext>
            </a:extLst>
          </p:cNvPr>
          <p:cNvSpPr txBox="1"/>
          <p:nvPr/>
        </p:nvSpPr>
        <p:spPr>
          <a:xfrm>
            <a:off x="2006367" y="1753299"/>
            <a:ext cx="8179266" cy="3108543"/>
          </a:xfrm>
          <a:prstGeom prst="rect">
            <a:avLst/>
          </a:prstGeom>
          <a:noFill/>
        </p:spPr>
        <p:txBody>
          <a:bodyPr wrap="square" rtlCol="0">
            <a:spAutoFit/>
          </a:bodyPr>
          <a:lstStyle/>
          <a:p>
            <a:r>
              <a:rPr lang="en-GB" sz="2800" dirty="0"/>
              <a:t>Thank you to:</a:t>
            </a:r>
          </a:p>
          <a:p>
            <a:r>
              <a:rPr lang="en-GB" sz="2800" dirty="0"/>
              <a:t>Our sector</a:t>
            </a:r>
          </a:p>
          <a:p>
            <a:r>
              <a:rPr lang="en-GB" sz="2800" dirty="0"/>
              <a:t>Partners</a:t>
            </a:r>
          </a:p>
          <a:p>
            <a:r>
              <a:rPr lang="en-GB" sz="2800" dirty="0"/>
              <a:t>Funders </a:t>
            </a:r>
          </a:p>
          <a:p>
            <a:r>
              <a:rPr lang="en-GB" sz="2800" dirty="0"/>
              <a:t>Board of Trustees</a:t>
            </a:r>
          </a:p>
          <a:p>
            <a:r>
              <a:rPr lang="en-GB" sz="2800" dirty="0"/>
              <a:t>Staff and volunteers</a:t>
            </a:r>
          </a:p>
          <a:p>
            <a:r>
              <a:rPr lang="en-GB" sz="2800" dirty="0"/>
              <a:t>   </a:t>
            </a:r>
          </a:p>
        </p:txBody>
      </p:sp>
      <p:pic>
        <p:nvPicPr>
          <p:cNvPr id="3" name="Picture 2">
            <a:extLst>
              <a:ext uri="{FF2B5EF4-FFF2-40B4-BE49-F238E27FC236}">
                <a16:creationId xmlns:a16="http://schemas.microsoft.com/office/drawing/2014/main" id="{39585F4F-6A7A-45C2-8EF8-86D4CD296994}"/>
              </a:ext>
            </a:extLst>
          </p:cNvPr>
          <p:cNvPicPr>
            <a:picLocks noChangeAspect="1"/>
          </p:cNvPicPr>
          <p:nvPr/>
        </p:nvPicPr>
        <p:blipFill>
          <a:blip r:embed="rId5"/>
          <a:stretch>
            <a:fillRect/>
          </a:stretch>
        </p:blipFill>
        <p:spPr>
          <a:xfrm>
            <a:off x="8368861" y="201978"/>
            <a:ext cx="1695687" cy="1219370"/>
          </a:xfrm>
          <a:prstGeom prst="rect">
            <a:avLst/>
          </a:prstGeom>
        </p:spPr>
      </p:pic>
      <p:pic>
        <p:nvPicPr>
          <p:cNvPr id="10" name="Picture 9">
            <a:extLst>
              <a:ext uri="{FF2B5EF4-FFF2-40B4-BE49-F238E27FC236}">
                <a16:creationId xmlns:a16="http://schemas.microsoft.com/office/drawing/2014/main" id="{FBF5C793-8CE2-45EE-978D-EA5AC5B56E85}"/>
              </a:ext>
            </a:extLst>
          </p:cNvPr>
          <p:cNvPicPr>
            <a:picLocks noChangeAspect="1"/>
          </p:cNvPicPr>
          <p:nvPr/>
        </p:nvPicPr>
        <p:blipFill>
          <a:blip r:embed="rId6"/>
          <a:stretch>
            <a:fillRect/>
          </a:stretch>
        </p:blipFill>
        <p:spPr>
          <a:xfrm>
            <a:off x="8735674" y="1502716"/>
            <a:ext cx="2400635" cy="1724266"/>
          </a:xfrm>
          <a:prstGeom prst="rect">
            <a:avLst/>
          </a:prstGeom>
        </p:spPr>
      </p:pic>
      <p:pic>
        <p:nvPicPr>
          <p:cNvPr id="12" name="Picture 11">
            <a:extLst>
              <a:ext uri="{FF2B5EF4-FFF2-40B4-BE49-F238E27FC236}">
                <a16:creationId xmlns:a16="http://schemas.microsoft.com/office/drawing/2014/main" id="{323E218E-48A5-480A-9E59-F0C588EDE674}"/>
              </a:ext>
            </a:extLst>
          </p:cNvPr>
          <p:cNvPicPr>
            <a:picLocks noChangeAspect="1"/>
          </p:cNvPicPr>
          <p:nvPr/>
        </p:nvPicPr>
        <p:blipFill>
          <a:blip r:embed="rId7"/>
          <a:stretch>
            <a:fillRect/>
          </a:stretch>
        </p:blipFill>
        <p:spPr>
          <a:xfrm>
            <a:off x="6007488" y="1704440"/>
            <a:ext cx="2276793" cy="1695687"/>
          </a:xfrm>
          <a:prstGeom prst="rect">
            <a:avLst/>
          </a:prstGeom>
        </p:spPr>
      </p:pic>
      <p:pic>
        <p:nvPicPr>
          <p:cNvPr id="14" name="Picture 13">
            <a:extLst>
              <a:ext uri="{FF2B5EF4-FFF2-40B4-BE49-F238E27FC236}">
                <a16:creationId xmlns:a16="http://schemas.microsoft.com/office/drawing/2014/main" id="{30681C68-7582-42D0-B312-5F3901EE32EA}"/>
              </a:ext>
            </a:extLst>
          </p:cNvPr>
          <p:cNvPicPr>
            <a:picLocks noChangeAspect="1"/>
          </p:cNvPicPr>
          <p:nvPr/>
        </p:nvPicPr>
        <p:blipFill>
          <a:blip r:embed="rId8"/>
          <a:stretch>
            <a:fillRect/>
          </a:stretch>
        </p:blipFill>
        <p:spPr>
          <a:xfrm>
            <a:off x="6781353" y="3468714"/>
            <a:ext cx="3200847" cy="1733792"/>
          </a:xfrm>
          <a:prstGeom prst="rect">
            <a:avLst/>
          </a:prstGeom>
        </p:spPr>
      </p:pic>
      <p:pic>
        <p:nvPicPr>
          <p:cNvPr id="16" name="Picture 15">
            <a:extLst>
              <a:ext uri="{FF2B5EF4-FFF2-40B4-BE49-F238E27FC236}">
                <a16:creationId xmlns:a16="http://schemas.microsoft.com/office/drawing/2014/main" id="{A1869822-219C-4900-BFD5-EB7918A78EBF}"/>
              </a:ext>
            </a:extLst>
          </p:cNvPr>
          <p:cNvPicPr>
            <a:picLocks noChangeAspect="1"/>
          </p:cNvPicPr>
          <p:nvPr/>
        </p:nvPicPr>
        <p:blipFill>
          <a:blip r:embed="rId9"/>
          <a:stretch>
            <a:fillRect/>
          </a:stretch>
        </p:blipFill>
        <p:spPr>
          <a:xfrm>
            <a:off x="5193674" y="23605"/>
            <a:ext cx="2172003" cy="1781424"/>
          </a:xfrm>
          <a:prstGeom prst="rect">
            <a:avLst/>
          </a:prstGeom>
        </p:spPr>
      </p:pic>
    </p:spTree>
    <p:extLst>
      <p:ext uri="{BB962C8B-B14F-4D97-AF65-F5344CB8AC3E}">
        <p14:creationId xmlns:p14="http://schemas.microsoft.com/office/powerpoint/2010/main" val="69815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17897" y="364069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2</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sp>
        <p:nvSpPr>
          <p:cNvPr id="7" name="TextBox 6">
            <a:extLst>
              <a:ext uri="{FF2B5EF4-FFF2-40B4-BE49-F238E27FC236}">
                <a16:creationId xmlns:a16="http://schemas.microsoft.com/office/drawing/2014/main" id="{BE276297-FF12-4F6B-9B76-444342551889}"/>
              </a:ext>
            </a:extLst>
          </p:cNvPr>
          <p:cNvSpPr txBox="1"/>
          <p:nvPr/>
        </p:nvSpPr>
        <p:spPr>
          <a:xfrm>
            <a:off x="2139193" y="1819312"/>
            <a:ext cx="7315200" cy="3693319"/>
          </a:xfrm>
          <a:prstGeom prst="rect">
            <a:avLst/>
          </a:prstGeom>
          <a:noFill/>
        </p:spPr>
        <p:txBody>
          <a:bodyPr wrap="square" rtlCol="0">
            <a:spAutoFit/>
          </a:bodyPr>
          <a:lstStyle/>
          <a:p>
            <a:r>
              <a:rPr lang="en-GB" b="1" dirty="0"/>
              <a:t>April 20-March 2021 </a:t>
            </a:r>
          </a:p>
          <a:p>
            <a:r>
              <a:rPr lang="en-GB" dirty="0"/>
              <a:t>Hardest year I have known professionally and personally </a:t>
            </a:r>
          </a:p>
          <a:p>
            <a:r>
              <a:rPr lang="en-GB" dirty="0"/>
              <a:t>Amazing staff team and sector </a:t>
            </a:r>
          </a:p>
          <a:p>
            <a:r>
              <a:rPr lang="en-GB" dirty="0"/>
              <a:t>Staff wellbeing, looked after each other </a:t>
            </a:r>
          </a:p>
          <a:p>
            <a:r>
              <a:rPr lang="en-GB" dirty="0"/>
              <a:t>“Living at work”</a:t>
            </a:r>
          </a:p>
          <a:p>
            <a:r>
              <a:rPr lang="en-GB" dirty="0"/>
              <a:t>“We are all in the same storm but we are not in the </a:t>
            </a:r>
            <a:r>
              <a:rPr lang="en-GB"/>
              <a:t>same boat”</a:t>
            </a:r>
            <a:endParaRPr lang="en-GB" dirty="0"/>
          </a:p>
          <a:p>
            <a:r>
              <a:rPr lang="en-GB" dirty="0"/>
              <a:t>BVSC have delivered incredible achievements this year, some well known and some less visible but all in support of our sector and Bexley communities</a:t>
            </a:r>
          </a:p>
          <a:p>
            <a:endParaRPr lang="en-GB" dirty="0"/>
          </a:p>
          <a:p>
            <a:endParaRPr lang="en-GB" dirty="0"/>
          </a:p>
          <a:p>
            <a:endParaRPr lang="en-GB" dirty="0"/>
          </a:p>
          <a:p>
            <a:r>
              <a:rPr lang="en-GB" dirty="0"/>
              <a:t> </a:t>
            </a:r>
          </a:p>
        </p:txBody>
      </p:sp>
      <p:pic>
        <p:nvPicPr>
          <p:cNvPr id="8" name="Picture 7">
            <a:extLst>
              <a:ext uri="{FF2B5EF4-FFF2-40B4-BE49-F238E27FC236}">
                <a16:creationId xmlns:a16="http://schemas.microsoft.com/office/drawing/2014/main" id="{D4CD3761-C878-467A-A8B0-CCA0310F9B7C}"/>
              </a:ext>
            </a:extLst>
          </p:cNvPr>
          <p:cNvPicPr>
            <a:picLocks noChangeAspect="1"/>
          </p:cNvPicPr>
          <p:nvPr/>
        </p:nvPicPr>
        <p:blipFill>
          <a:blip r:embed="rId5"/>
          <a:stretch>
            <a:fillRect/>
          </a:stretch>
        </p:blipFill>
        <p:spPr>
          <a:xfrm>
            <a:off x="4557703" y="4256711"/>
            <a:ext cx="2019582" cy="1705213"/>
          </a:xfrm>
          <a:prstGeom prst="rect">
            <a:avLst/>
          </a:prstGeom>
        </p:spPr>
      </p:pic>
    </p:spTree>
    <p:extLst>
      <p:ext uri="{BB962C8B-B14F-4D97-AF65-F5344CB8AC3E}">
        <p14:creationId xmlns:p14="http://schemas.microsoft.com/office/powerpoint/2010/main" val="349911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288CD0-8481-446D-AD8A-A46FB95BDD56}"/>
              </a:ext>
            </a:extLst>
          </p:cNvPr>
          <p:cNvPicPr>
            <a:picLocks noChangeAspect="1"/>
          </p:cNvPicPr>
          <p:nvPr/>
        </p:nvPicPr>
        <p:blipFill rotWithShape="1">
          <a:blip r:embed="rId2"/>
          <a:srcRect l="2925" r="1947" b="1"/>
          <a:stretch/>
        </p:blipFill>
        <p:spPr>
          <a:xfrm>
            <a:off x="20" y="0"/>
            <a:ext cx="12191980" cy="6856718"/>
          </a:xfrm>
          <a:prstGeom prst="rect">
            <a:avLst/>
          </a:prstGeom>
        </p:spPr>
      </p:pic>
      <p:sp>
        <p:nvSpPr>
          <p:cNvPr id="5" name="TextBox 4">
            <a:extLst>
              <a:ext uri="{FF2B5EF4-FFF2-40B4-BE49-F238E27FC236}">
                <a16:creationId xmlns:a16="http://schemas.microsoft.com/office/drawing/2014/main" id="{5BAEF1DF-31DA-4423-ADF9-EAB5D7E310D1}"/>
              </a:ext>
            </a:extLst>
          </p:cNvPr>
          <p:cNvSpPr txBox="1"/>
          <p:nvPr/>
        </p:nvSpPr>
        <p:spPr>
          <a:xfrm>
            <a:off x="318782" y="2492450"/>
            <a:ext cx="3266537" cy="584775"/>
          </a:xfrm>
          <a:prstGeom prst="rect">
            <a:avLst/>
          </a:prstGeom>
          <a:noFill/>
        </p:spPr>
        <p:txBody>
          <a:bodyPr wrap="square" rtlCol="0">
            <a:spAutoFit/>
          </a:bodyPr>
          <a:lstStyle/>
          <a:p>
            <a:pPr lvl="0" algn="just"/>
            <a:r>
              <a:rPr lang="en-GB" sz="1600" i="1" dirty="0">
                <a:effectLst/>
                <a:latin typeface="Calibri" panose="020F0502020204030204" pitchFamily="34" charset="0"/>
                <a:ea typeface="Times New Roman" panose="02020603050405020304" pitchFamily="18" charset="0"/>
              </a:rPr>
              <a:t>“Volunteering has been a life saver for me this year”</a:t>
            </a:r>
            <a:endParaRPr lang="en-GB" sz="1600" i="1"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C15CE41-38A4-43F9-B1D1-A3C7F97A0729}"/>
              </a:ext>
            </a:extLst>
          </p:cNvPr>
          <p:cNvSpPr txBox="1"/>
          <p:nvPr/>
        </p:nvSpPr>
        <p:spPr>
          <a:xfrm>
            <a:off x="318782" y="494159"/>
            <a:ext cx="3551255" cy="1694310"/>
          </a:xfrm>
          <a:prstGeom prst="rect">
            <a:avLst/>
          </a:prstGeom>
          <a:noFill/>
        </p:spPr>
        <p:txBody>
          <a:bodyPr wrap="square" rtlCol="0">
            <a:spAutoFit/>
          </a:bodyPr>
          <a:lstStyle/>
          <a:p>
            <a:pPr>
              <a:lnSpc>
                <a:spcPct val="107000"/>
              </a:lnSpc>
              <a:spcAft>
                <a:spcPts val="800"/>
              </a:spcAft>
            </a:pPr>
            <a:r>
              <a:rPr lang="en-US" sz="1800" i="1" dirty="0">
                <a:effectLst/>
                <a:ea typeface="Calibri" panose="020F0502020204030204" pitchFamily="34" charset="0"/>
                <a:cs typeface="Times New Roman" panose="02020603050405020304" pitchFamily="18" charset="0"/>
              </a:rPr>
              <a:t>“</a:t>
            </a:r>
            <a:r>
              <a:rPr lang="en-US" sz="1600" i="1" dirty="0">
                <a:effectLst/>
                <a:ea typeface="Calibri" panose="020F0502020204030204" pitchFamily="34" charset="0"/>
                <a:cs typeface="Times New Roman" panose="02020603050405020304" pitchFamily="18" charset="0"/>
              </a:rPr>
              <a:t>I’m quite anxious myself at the moment, and its so nice to have a chat with someone, share your life stories and listen to stories about their life. Its nice to make friends even if they are just on the end of the telephone.” </a:t>
            </a:r>
            <a:endParaRPr lang="en-GB" sz="16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4EEBC0-9413-4142-9140-AB4F7ADBD986}"/>
              </a:ext>
            </a:extLst>
          </p:cNvPr>
          <p:cNvSpPr txBox="1"/>
          <p:nvPr/>
        </p:nvSpPr>
        <p:spPr>
          <a:xfrm>
            <a:off x="318782" y="3381206"/>
            <a:ext cx="3417455" cy="2451825"/>
          </a:xfrm>
          <a:prstGeom prst="rect">
            <a:avLst/>
          </a:prstGeom>
          <a:noFill/>
        </p:spPr>
        <p:txBody>
          <a:bodyPr wrap="square" rtlCol="0">
            <a:spAutoFit/>
          </a:bodyPr>
          <a:lstStyle/>
          <a:p>
            <a:pPr>
              <a:lnSpc>
                <a:spcPct val="107000"/>
              </a:lnSpc>
              <a:spcAft>
                <a:spcPts val="800"/>
              </a:spcAft>
            </a:pPr>
            <a:r>
              <a:rPr lang="en-GB" sz="1600" i="1" dirty="0">
                <a:ea typeface="Calibri" panose="020F0502020204030204" pitchFamily="34" charset="0"/>
                <a:cs typeface="Times New Roman" panose="02020603050405020304" pitchFamily="18" charset="0"/>
              </a:rPr>
              <a:t>A</a:t>
            </a:r>
            <a:r>
              <a:rPr lang="en-GB" sz="1600" i="1" dirty="0">
                <a:effectLst/>
                <a:ea typeface="Calibri" panose="020F0502020204030204" pitchFamily="34" charset="0"/>
                <a:cs typeface="Times New Roman" panose="02020603050405020304" pitchFamily="18" charset="0"/>
              </a:rPr>
              <a:t> volunteer just rang to say that she’s really enjoying her match with our client and that she found out that it is her 89</a:t>
            </a:r>
            <a:r>
              <a:rPr lang="en-GB" sz="1600" i="1" baseline="30000" dirty="0">
                <a:effectLst/>
                <a:ea typeface="Calibri" panose="020F0502020204030204" pitchFamily="34" charset="0"/>
                <a:cs typeface="Times New Roman" panose="02020603050405020304" pitchFamily="18" charset="0"/>
              </a:rPr>
              <a:t>th</a:t>
            </a:r>
            <a:r>
              <a:rPr lang="en-GB" sz="1600" i="1" dirty="0">
                <a:effectLst/>
                <a:ea typeface="Calibri" panose="020F0502020204030204" pitchFamily="34" charset="0"/>
                <a:cs typeface="Times New Roman" panose="02020603050405020304" pitchFamily="18" charset="0"/>
              </a:rPr>
              <a:t> birthday next week! The lady said she never normally has anyone to celebrate with as she doesn’t have any family but now the volunteer is going to call and share some virtual birthday cake with her!</a:t>
            </a:r>
            <a:endParaRPr lang="en-GB" sz="1600"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AD7B114-0778-4A9B-B655-37D043B02BE2}"/>
              </a:ext>
            </a:extLst>
          </p:cNvPr>
          <p:cNvSpPr txBox="1"/>
          <p:nvPr/>
        </p:nvSpPr>
        <p:spPr>
          <a:xfrm>
            <a:off x="8321964" y="587034"/>
            <a:ext cx="3417454" cy="1659813"/>
          </a:xfrm>
          <a:prstGeom prst="rect">
            <a:avLst/>
          </a:prstGeom>
          <a:noFill/>
        </p:spPr>
        <p:txBody>
          <a:bodyPr wrap="square" rtlCol="0">
            <a:spAutoFit/>
          </a:bodyPr>
          <a:lstStyle/>
          <a:p>
            <a:pPr>
              <a:lnSpc>
                <a:spcPct val="107000"/>
              </a:lnSpc>
              <a:spcAft>
                <a:spcPts val="800"/>
              </a:spcAft>
            </a:pPr>
            <a:r>
              <a:rPr lang="en-US" sz="1600" i="1" dirty="0">
                <a:effectLst/>
                <a:ea typeface="Calibri" panose="020F0502020204030204" pitchFamily="34" charset="0"/>
                <a:cs typeface="Times New Roman" panose="02020603050405020304" pitchFamily="18" charset="0"/>
              </a:rPr>
              <a:t>“A positive experience, whilst telephoning befriending has supported vulnerable people, it has also given me a sense f worth to know that I can make a difference at this challenging time.”</a:t>
            </a:r>
            <a:endParaRPr lang="en-GB" sz="1600" dirty="0">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CE54C76-A67B-42EA-A0DE-E4B32F3E2DBD}"/>
              </a:ext>
            </a:extLst>
          </p:cNvPr>
          <p:cNvSpPr txBox="1"/>
          <p:nvPr/>
        </p:nvSpPr>
        <p:spPr>
          <a:xfrm>
            <a:off x="8321964" y="2547556"/>
            <a:ext cx="3148966" cy="1569660"/>
          </a:xfrm>
          <a:prstGeom prst="rect">
            <a:avLst/>
          </a:prstGeom>
          <a:noFill/>
        </p:spPr>
        <p:txBody>
          <a:bodyPr wrap="square" rtlCol="0">
            <a:spAutoFit/>
          </a:bodyPr>
          <a:lstStyle/>
          <a:p>
            <a:pPr lvl="0" algn="just"/>
            <a:r>
              <a:rPr lang="en-GB" sz="1600" i="1" dirty="0">
                <a:effectLst/>
                <a:latin typeface="Calibri" panose="020F0502020204030204" pitchFamily="34" charset="0"/>
                <a:ea typeface="Times New Roman" panose="02020603050405020304" pitchFamily="18" charset="0"/>
              </a:rPr>
              <a:t>“Volunteering with Community Connect has made me realise I am in the wrong job. I’ve been applying for lots of charity roles and hope to make a difference every day rather than just during my phone calls.”</a:t>
            </a:r>
            <a:endParaRPr lang="en-GB" sz="1600" i="1" dirty="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CA0E7FEE-CC12-484D-A570-ED8F4BFCB0A7}"/>
              </a:ext>
            </a:extLst>
          </p:cNvPr>
          <p:cNvSpPr txBox="1"/>
          <p:nvPr/>
        </p:nvSpPr>
        <p:spPr>
          <a:xfrm>
            <a:off x="8321964" y="4607118"/>
            <a:ext cx="3775490" cy="1077218"/>
          </a:xfrm>
          <a:prstGeom prst="rect">
            <a:avLst/>
          </a:prstGeom>
          <a:noFill/>
        </p:spPr>
        <p:txBody>
          <a:bodyPr wrap="square" rtlCol="0">
            <a:spAutoFit/>
          </a:bodyPr>
          <a:lstStyle/>
          <a:p>
            <a:pPr lvl="0"/>
            <a:r>
              <a:rPr lang="en-GB" sz="1600" i="1" dirty="0">
                <a:effectLst/>
                <a:latin typeface="Calibri" panose="020F0502020204030204" pitchFamily="34" charset="0"/>
                <a:ea typeface="Times New Roman" panose="02020603050405020304" pitchFamily="18" charset="0"/>
              </a:rPr>
              <a:t>“Doreen* now has a grab rail and a blue badge. She is in such good spirits. Volunteering is an enjoyable pleasure during these difficult times for us all”. </a:t>
            </a:r>
            <a:endParaRPr lang="en-GB" sz="1600" i="1"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9D41C9F4-7210-48D8-936B-40FCBED47644}"/>
              </a:ext>
            </a:extLst>
          </p:cNvPr>
          <p:cNvPicPr>
            <a:picLocks noChangeAspect="1"/>
          </p:cNvPicPr>
          <p:nvPr/>
        </p:nvPicPr>
        <p:blipFill>
          <a:blip r:embed="rId3"/>
          <a:stretch>
            <a:fillRect/>
          </a:stretch>
        </p:blipFill>
        <p:spPr>
          <a:xfrm>
            <a:off x="318782" y="6074316"/>
            <a:ext cx="2033026" cy="745443"/>
          </a:xfrm>
          <a:prstGeom prst="rect">
            <a:avLst/>
          </a:prstGeom>
        </p:spPr>
      </p:pic>
    </p:spTree>
    <p:extLst>
      <p:ext uri="{BB962C8B-B14F-4D97-AF65-F5344CB8AC3E}">
        <p14:creationId xmlns:p14="http://schemas.microsoft.com/office/powerpoint/2010/main" val="379258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17897" y="364069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4</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pic>
        <p:nvPicPr>
          <p:cNvPr id="8" name="Picture 7">
            <a:extLst>
              <a:ext uri="{FF2B5EF4-FFF2-40B4-BE49-F238E27FC236}">
                <a16:creationId xmlns:a16="http://schemas.microsoft.com/office/drawing/2014/main" id="{2193A97A-2C44-4B3F-BC88-A926A86C9358}"/>
              </a:ext>
            </a:extLst>
          </p:cNvPr>
          <p:cNvPicPr>
            <a:picLocks noChangeAspect="1"/>
          </p:cNvPicPr>
          <p:nvPr/>
        </p:nvPicPr>
        <p:blipFill>
          <a:blip r:embed="rId5"/>
          <a:stretch>
            <a:fillRect/>
          </a:stretch>
        </p:blipFill>
        <p:spPr>
          <a:xfrm>
            <a:off x="1153580" y="2379306"/>
            <a:ext cx="3186650" cy="2753720"/>
          </a:xfrm>
          <a:prstGeom prst="rect">
            <a:avLst/>
          </a:prstGeom>
        </p:spPr>
      </p:pic>
      <p:pic>
        <p:nvPicPr>
          <p:cNvPr id="10" name="Picture 9">
            <a:extLst>
              <a:ext uri="{FF2B5EF4-FFF2-40B4-BE49-F238E27FC236}">
                <a16:creationId xmlns:a16="http://schemas.microsoft.com/office/drawing/2014/main" id="{3C04B315-8E43-40C4-8D3A-02EC960213D2}"/>
              </a:ext>
            </a:extLst>
          </p:cNvPr>
          <p:cNvPicPr>
            <a:picLocks noChangeAspect="1"/>
          </p:cNvPicPr>
          <p:nvPr/>
        </p:nvPicPr>
        <p:blipFill>
          <a:blip r:embed="rId6"/>
          <a:stretch>
            <a:fillRect/>
          </a:stretch>
        </p:blipFill>
        <p:spPr>
          <a:xfrm>
            <a:off x="7872027" y="2374553"/>
            <a:ext cx="2743200" cy="2758473"/>
          </a:xfrm>
          <a:prstGeom prst="rect">
            <a:avLst/>
          </a:prstGeom>
        </p:spPr>
      </p:pic>
      <p:pic>
        <p:nvPicPr>
          <p:cNvPr id="12" name="Picture 11">
            <a:extLst>
              <a:ext uri="{FF2B5EF4-FFF2-40B4-BE49-F238E27FC236}">
                <a16:creationId xmlns:a16="http://schemas.microsoft.com/office/drawing/2014/main" id="{7C2A448B-A215-4B4E-9C6C-033E459C5CDD}"/>
              </a:ext>
            </a:extLst>
          </p:cNvPr>
          <p:cNvPicPr>
            <a:picLocks noChangeAspect="1"/>
          </p:cNvPicPr>
          <p:nvPr/>
        </p:nvPicPr>
        <p:blipFill>
          <a:blip r:embed="rId7"/>
          <a:stretch>
            <a:fillRect/>
          </a:stretch>
        </p:blipFill>
        <p:spPr>
          <a:xfrm>
            <a:off x="4443928" y="2379306"/>
            <a:ext cx="3351189" cy="2753720"/>
          </a:xfrm>
          <a:prstGeom prst="rect">
            <a:avLst/>
          </a:prstGeom>
        </p:spPr>
      </p:pic>
      <p:pic>
        <p:nvPicPr>
          <p:cNvPr id="16" name="Picture 15">
            <a:extLst>
              <a:ext uri="{FF2B5EF4-FFF2-40B4-BE49-F238E27FC236}">
                <a16:creationId xmlns:a16="http://schemas.microsoft.com/office/drawing/2014/main" id="{16284BEF-781A-4EE1-8480-52512AB546CF}"/>
              </a:ext>
            </a:extLst>
          </p:cNvPr>
          <p:cNvPicPr>
            <a:picLocks noChangeAspect="1"/>
          </p:cNvPicPr>
          <p:nvPr/>
        </p:nvPicPr>
        <p:blipFill>
          <a:blip r:embed="rId8"/>
          <a:stretch>
            <a:fillRect/>
          </a:stretch>
        </p:blipFill>
        <p:spPr>
          <a:xfrm>
            <a:off x="5436095" y="22866"/>
            <a:ext cx="6487430" cy="2286319"/>
          </a:xfrm>
          <a:prstGeom prst="rect">
            <a:avLst/>
          </a:prstGeom>
        </p:spPr>
      </p:pic>
    </p:spTree>
    <p:extLst>
      <p:ext uri="{BB962C8B-B14F-4D97-AF65-F5344CB8AC3E}">
        <p14:creationId xmlns:p14="http://schemas.microsoft.com/office/powerpoint/2010/main" val="94810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17897" y="364069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5</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pic>
        <p:nvPicPr>
          <p:cNvPr id="8" name="Picture 7">
            <a:extLst>
              <a:ext uri="{FF2B5EF4-FFF2-40B4-BE49-F238E27FC236}">
                <a16:creationId xmlns:a16="http://schemas.microsoft.com/office/drawing/2014/main" id="{6A6E021F-8C17-45A9-852E-E713AAC26209}"/>
              </a:ext>
            </a:extLst>
          </p:cNvPr>
          <p:cNvPicPr>
            <a:picLocks noChangeAspect="1"/>
          </p:cNvPicPr>
          <p:nvPr/>
        </p:nvPicPr>
        <p:blipFill>
          <a:blip r:embed="rId5"/>
          <a:stretch>
            <a:fillRect/>
          </a:stretch>
        </p:blipFill>
        <p:spPr>
          <a:xfrm>
            <a:off x="4395329" y="534835"/>
            <a:ext cx="2693736" cy="2331736"/>
          </a:xfrm>
          <a:prstGeom prst="rect">
            <a:avLst/>
          </a:prstGeom>
        </p:spPr>
      </p:pic>
      <p:pic>
        <p:nvPicPr>
          <p:cNvPr id="10" name="Picture 9">
            <a:extLst>
              <a:ext uri="{FF2B5EF4-FFF2-40B4-BE49-F238E27FC236}">
                <a16:creationId xmlns:a16="http://schemas.microsoft.com/office/drawing/2014/main" id="{1E10A4B1-E141-4859-89C6-08EB3D835A8E}"/>
              </a:ext>
            </a:extLst>
          </p:cNvPr>
          <p:cNvPicPr>
            <a:picLocks noChangeAspect="1"/>
          </p:cNvPicPr>
          <p:nvPr/>
        </p:nvPicPr>
        <p:blipFill>
          <a:blip r:embed="rId6"/>
          <a:stretch>
            <a:fillRect/>
          </a:stretch>
        </p:blipFill>
        <p:spPr>
          <a:xfrm>
            <a:off x="3298467" y="3217306"/>
            <a:ext cx="4746576" cy="3001170"/>
          </a:xfrm>
          <a:prstGeom prst="rect">
            <a:avLst/>
          </a:prstGeom>
        </p:spPr>
      </p:pic>
    </p:spTree>
    <p:extLst>
      <p:ext uri="{BB962C8B-B14F-4D97-AF65-F5344CB8AC3E}">
        <p14:creationId xmlns:p14="http://schemas.microsoft.com/office/powerpoint/2010/main" val="177387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8823EB-2A22-476D-BF07-DE63D42FD3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17897" y="3640694"/>
            <a:ext cx="5215812" cy="3224686"/>
          </a:xfrm>
          <a:prstGeom prst="rect">
            <a:avLst/>
          </a:prstGeom>
        </p:spPr>
      </p:pic>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78221" y="3969463"/>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6</a:t>
            </a:fld>
            <a:endParaRPr lang="en-GB"/>
          </a:p>
        </p:txBody>
      </p:sp>
      <p:pic>
        <p:nvPicPr>
          <p:cNvPr id="5" name="Picture 4">
            <a:extLst>
              <a:ext uri="{FF2B5EF4-FFF2-40B4-BE49-F238E27FC236}">
                <a16:creationId xmlns:a16="http://schemas.microsoft.com/office/drawing/2014/main" id="{25C5793B-5D9B-4683-8CDF-6F3725CA7E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974" y="5498841"/>
            <a:ext cx="3076575" cy="1285875"/>
          </a:xfrm>
          <a:prstGeom prst="rect">
            <a:avLst/>
          </a:prstGeom>
        </p:spPr>
      </p:pic>
      <p:pic>
        <p:nvPicPr>
          <p:cNvPr id="8" name="Picture 7">
            <a:extLst>
              <a:ext uri="{FF2B5EF4-FFF2-40B4-BE49-F238E27FC236}">
                <a16:creationId xmlns:a16="http://schemas.microsoft.com/office/drawing/2014/main" id="{9976FCF7-1E3D-40ED-8140-BB54B3FC2208}"/>
              </a:ext>
            </a:extLst>
          </p:cNvPr>
          <p:cNvPicPr>
            <a:picLocks noChangeAspect="1"/>
          </p:cNvPicPr>
          <p:nvPr/>
        </p:nvPicPr>
        <p:blipFill>
          <a:blip r:embed="rId5"/>
          <a:stretch>
            <a:fillRect/>
          </a:stretch>
        </p:blipFill>
        <p:spPr>
          <a:xfrm>
            <a:off x="833872" y="2622641"/>
            <a:ext cx="3076244" cy="2737575"/>
          </a:xfrm>
          <a:prstGeom prst="rect">
            <a:avLst/>
          </a:prstGeom>
        </p:spPr>
      </p:pic>
      <p:pic>
        <p:nvPicPr>
          <p:cNvPr id="11" name="Picture 10">
            <a:extLst>
              <a:ext uri="{FF2B5EF4-FFF2-40B4-BE49-F238E27FC236}">
                <a16:creationId xmlns:a16="http://schemas.microsoft.com/office/drawing/2014/main" id="{C2CF4528-5B36-4A08-BC31-5C8576077E50}"/>
              </a:ext>
            </a:extLst>
          </p:cNvPr>
          <p:cNvPicPr>
            <a:picLocks noChangeAspect="1"/>
          </p:cNvPicPr>
          <p:nvPr/>
        </p:nvPicPr>
        <p:blipFill>
          <a:blip r:embed="rId6"/>
          <a:stretch>
            <a:fillRect/>
          </a:stretch>
        </p:blipFill>
        <p:spPr>
          <a:xfrm>
            <a:off x="8027370" y="199987"/>
            <a:ext cx="2516222" cy="2543213"/>
          </a:xfrm>
          <a:prstGeom prst="rect">
            <a:avLst/>
          </a:prstGeom>
        </p:spPr>
      </p:pic>
      <p:pic>
        <p:nvPicPr>
          <p:cNvPr id="13" name="Picture 12">
            <a:extLst>
              <a:ext uri="{FF2B5EF4-FFF2-40B4-BE49-F238E27FC236}">
                <a16:creationId xmlns:a16="http://schemas.microsoft.com/office/drawing/2014/main" id="{FB105B79-5506-4739-AB78-4AD20821294E}"/>
              </a:ext>
            </a:extLst>
          </p:cNvPr>
          <p:cNvPicPr>
            <a:picLocks noChangeAspect="1"/>
          </p:cNvPicPr>
          <p:nvPr/>
        </p:nvPicPr>
        <p:blipFill>
          <a:blip r:embed="rId7"/>
          <a:stretch>
            <a:fillRect/>
          </a:stretch>
        </p:blipFill>
        <p:spPr>
          <a:xfrm>
            <a:off x="4445982" y="516478"/>
            <a:ext cx="2323720" cy="2350093"/>
          </a:xfrm>
          <a:prstGeom prst="rect">
            <a:avLst/>
          </a:prstGeom>
        </p:spPr>
      </p:pic>
      <p:pic>
        <p:nvPicPr>
          <p:cNvPr id="15" name="Picture 14">
            <a:extLst>
              <a:ext uri="{FF2B5EF4-FFF2-40B4-BE49-F238E27FC236}">
                <a16:creationId xmlns:a16="http://schemas.microsoft.com/office/drawing/2014/main" id="{D0A8DE93-A04D-4296-948A-C8F08EF3BB8E}"/>
              </a:ext>
            </a:extLst>
          </p:cNvPr>
          <p:cNvPicPr>
            <a:picLocks noChangeAspect="1"/>
          </p:cNvPicPr>
          <p:nvPr/>
        </p:nvPicPr>
        <p:blipFill>
          <a:blip r:embed="rId8"/>
          <a:stretch>
            <a:fillRect/>
          </a:stretch>
        </p:blipFill>
        <p:spPr>
          <a:xfrm>
            <a:off x="4279032" y="3003934"/>
            <a:ext cx="3179257" cy="3534978"/>
          </a:xfrm>
          <a:prstGeom prst="rect">
            <a:avLst/>
          </a:prstGeom>
        </p:spPr>
      </p:pic>
      <p:pic>
        <p:nvPicPr>
          <p:cNvPr id="17" name="Picture 16">
            <a:extLst>
              <a:ext uri="{FF2B5EF4-FFF2-40B4-BE49-F238E27FC236}">
                <a16:creationId xmlns:a16="http://schemas.microsoft.com/office/drawing/2014/main" id="{EBC421EE-05AF-497A-B2C3-1D4E19E29463}"/>
              </a:ext>
            </a:extLst>
          </p:cNvPr>
          <p:cNvPicPr>
            <a:picLocks noChangeAspect="1"/>
          </p:cNvPicPr>
          <p:nvPr/>
        </p:nvPicPr>
        <p:blipFill>
          <a:blip r:embed="rId9"/>
          <a:stretch>
            <a:fillRect/>
          </a:stretch>
        </p:blipFill>
        <p:spPr>
          <a:xfrm>
            <a:off x="7017897" y="2888538"/>
            <a:ext cx="2378030" cy="2498475"/>
          </a:xfrm>
          <a:prstGeom prst="rect">
            <a:avLst/>
          </a:prstGeom>
        </p:spPr>
      </p:pic>
    </p:spTree>
    <p:extLst>
      <p:ext uri="{BB962C8B-B14F-4D97-AF65-F5344CB8AC3E}">
        <p14:creationId xmlns:p14="http://schemas.microsoft.com/office/powerpoint/2010/main" val="257775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7</a:t>
            </a:fld>
            <a:endParaRPr lang="en-GB"/>
          </a:p>
        </p:txBody>
      </p:sp>
      <p:pic>
        <p:nvPicPr>
          <p:cNvPr id="8" name="Picture 7">
            <a:extLst>
              <a:ext uri="{FF2B5EF4-FFF2-40B4-BE49-F238E27FC236}">
                <a16:creationId xmlns:a16="http://schemas.microsoft.com/office/drawing/2014/main" id="{94373C68-ACA4-4728-B8C9-14DA619D0826}"/>
              </a:ext>
            </a:extLst>
          </p:cNvPr>
          <p:cNvPicPr>
            <a:picLocks noChangeAspect="1"/>
          </p:cNvPicPr>
          <p:nvPr/>
        </p:nvPicPr>
        <p:blipFill>
          <a:blip r:embed="rId4"/>
          <a:stretch>
            <a:fillRect/>
          </a:stretch>
        </p:blipFill>
        <p:spPr>
          <a:xfrm>
            <a:off x="2296882" y="1671067"/>
            <a:ext cx="9253057" cy="4762013"/>
          </a:xfrm>
          <a:prstGeom prst="rect">
            <a:avLst/>
          </a:prstGeom>
        </p:spPr>
      </p:pic>
    </p:spTree>
    <p:extLst>
      <p:ext uri="{BB962C8B-B14F-4D97-AF65-F5344CB8AC3E}">
        <p14:creationId xmlns:p14="http://schemas.microsoft.com/office/powerpoint/2010/main" val="39838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8</a:t>
            </a:fld>
            <a:endParaRPr lang="en-GB"/>
          </a:p>
        </p:txBody>
      </p:sp>
      <p:pic>
        <p:nvPicPr>
          <p:cNvPr id="8" name="Picture 7">
            <a:extLst>
              <a:ext uri="{FF2B5EF4-FFF2-40B4-BE49-F238E27FC236}">
                <a16:creationId xmlns:a16="http://schemas.microsoft.com/office/drawing/2014/main" id="{40DBD344-FEB9-4DB4-823F-B91228B61CB1}"/>
              </a:ext>
            </a:extLst>
          </p:cNvPr>
          <p:cNvPicPr>
            <a:picLocks noChangeAspect="1"/>
          </p:cNvPicPr>
          <p:nvPr/>
        </p:nvPicPr>
        <p:blipFill>
          <a:blip r:embed="rId4"/>
          <a:stretch>
            <a:fillRect/>
          </a:stretch>
        </p:blipFill>
        <p:spPr>
          <a:xfrm>
            <a:off x="2449584" y="1627748"/>
            <a:ext cx="9574635" cy="4980875"/>
          </a:xfrm>
          <a:prstGeom prst="rect">
            <a:avLst/>
          </a:prstGeom>
        </p:spPr>
      </p:pic>
    </p:spTree>
    <p:extLst>
      <p:ext uri="{BB962C8B-B14F-4D97-AF65-F5344CB8AC3E}">
        <p14:creationId xmlns:p14="http://schemas.microsoft.com/office/powerpoint/2010/main" val="37911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072C8-F137-4016-962A-D9D6C7C93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5215812" cy="3224686"/>
          </a:xfrm>
          <a:prstGeom prst="rect">
            <a:avLst/>
          </a:prstGeom>
        </p:spPr>
      </p:pic>
      <p:sp>
        <p:nvSpPr>
          <p:cNvPr id="2" name="Title 1">
            <a:extLst>
              <a:ext uri="{FF2B5EF4-FFF2-40B4-BE49-F238E27FC236}">
                <a16:creationId xmlns:a16="http://schemas.microsoft.com/office/drawing/2014/main" id="{E32A1C1D-A697-412B-A809-FF8F6FD1EF99}"/>
              </a:ext>
            </a:extLst>
          </p:cNvPr>
          <p:cNvSpPr>
            <a:spLocks noGrp="1"/>
          </p:cNvSpPr>
          <p:nvPr>
            <p:ph type="ctrTitle"/>
          </p:nvPr>
        </p:nvSpPr>
        <p:spPr>
          <a:xfrm>
            <a:off x="2296882" y="3991429"/>
            <a:ext cx="9144000" cy="912336"/>
          </a:xfrm>
        </p:spPr>
        <p:txBody>
          <a:bodyPr>
            <a:normAutofit fontScale="90000"/>
          </a:bodyPr>
          <a:lstStyle/>
          <a:p>
            <a:pPr marL="6350" algn="ctr">
              <a:lnSpc>
                <a:spcPct val="104000"/>
              </a:lnSpc>
              <a:spcAft>
                <a:spcPts val="25"/>
              </a:spcAft>
            </a:pPr>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br>
              <a:rPr lang="en-GB" sz="3600" dirty="0"/>
            </a:br>
            <a:br>
              <a:rPr lang="en-GB" sz="3600" dirty="0"/>
            </a:br>
            <a:br>
              <a:rPr lang="en-GB" sz="3600" dirty="0"/>
            </a:br>
            <a:br>
              <a:rPr lang="en-GB" sz="3600" dirty="0"/>
            </a:br>
            <a:br>
              <a:rPr lang="en-GB" sz="3600" dirty="0"/>
            </a:br>
            <a:br>
              <a:rPr lang="en-GB" sz="3600" dirty="0"/>
            </a:br>
            <a:br>
              <a:rPr lang="en-GB" sz="4000" dirty="0"/>
            </a:br>
            <a:br>
              <a:rPr lang="en-GB" sz="4000" dirty="0">
                <a:effectLst/>
                <a:latin typeface="Arial" panose="020B0604020202020204" pitchFamily="34" charset="0"/>
                <a:ea typeface="Arial" panose="020B0604020202020204" pitchFamily="34" charset="0"/>
              </a:rPr>
            </a:br>
            <a:br>
              <a:rPr lang="en-GB" sz="3600" dirty="0"/>
            </a:br>
            <a:br>
              <a:rPr lang="en-GB" sz="3600" dirty="0"/>
            </a:br>
            <a:br>
              <a:rPr lang="en-GB" sz="3600" dirty="0"/>
            </a:br>
            <a:br>
              <a:rPr lang="en-GB" sz="3600" dirty="0"/>
            </a:br>
            <a:br>
              <a:rPr lang="en-GB" sz="3600" dirty="0"/>
            </a:br>
            <a:endParaRPr lang="en-GB" sz="7300" dirty="0">
              <a:latin typeface="+mn-lt"/>
            </a:endParaRPr>
          </a:p>
        </p:txBody>
      </p:sp>
      <p:sp>
        <p:nvSpPr>
          <p:cNvPr id="6" name="Slide Number Placeholder 5">
            <a:extLst>
              <a:ext uri="{FF2B5EF4-FFF2-40B4-BE49-F238E27FC236}">
                <a16:creationId xmlns:a16="http://schemas.microsoft.com/office/drawing/2014/main" id="{132DB31B-3BFC-41D0-AF43-60E06D6F3E68}"/>
              </a:ext>
            </a:extLst>
          </p:cNvPr>
          <p:cNvSpPr>
            <a:spLocks noGrp="1"/>
          </p:cNvSpPr>
          <p:nvPr>
            <p:ph type="sldNum" sz="quarter" idx="12"/>
          </p:nvPr>
        </p:nvSpPr>
        <p:spPr/>
        <p:txBody>
          <a:bodyPr/>
          <a:lstStyle/>
          <a:p>
            <a:fld id="{C0EB03E2-F9FC-4365-8E8E-841B5B50BD50}" type="slidenum">
              <a:rPr lang="en-GB" smtClean="0"/>
              <a:t>9</a:t>
            </a:fld>
            <a:endParaRPr lang="en-GB"/>
          </a:p>
        </p:txBody>
      </p:sp>
      <p:pic>
        <p:nvPicPr>
          <p:cNvPr id="7" name="Picture 6">
            <a:extLst>
              <a:ext uri="{FF2B5EF4-FFF2-40B4-BE49-F238E27FC236}">
                <a16:creationId xmlns:a16="http://schemas.microsoft.com/office/drawing/2014/main" id="{C61F46B2-C65C-4EBF-9E76-64294E5E8053}"/>
              </a:ext>
            </a:extLst>
          </p:cNvPr>
          <p:cNvPicPr>
            <a:picLocks noChangeAspect="1"/>
          </p:cNvPicPr>
          <p:nvPr/>
        </p:nvPicPr>
        <p:blipFill rotWithShape="1">
          <a:blip r:embed="rId4"/>
          <a:srcRect l="3241"/>
          <a:stretch/>
        </p:blipFill>
        <p:spPr>
          <a:xfrm>
            <a:off x="3181739" y="1201531"/>
            <a:ext cx="8588049" cy="5519944"/>
          </a:xfrm>
          <a:prstGeom prst="rect">
            <a:avLst/>
          </a:prstGeom>
        </p:spPr>
      </p:pic>
    </p:spTree>
    <p:extLst>
      <p:ext uri="{BB962C8B-B14F-4D97-AF65-F5344CB8AC3E}">
        <p14:creationId xmlns:p14="http://schemas.microsoft.com/office/powerpoint/2010/main" val="468226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987</Words>
  <Application>Microsoft Office PowerPoint</Application>
  <PresentationFormat>Widescreen</PresentationFormat>
  <Paragraphs>104</Paragraphs>
  <Slides>15</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                     </vt:lpstr>
      <vt:lpstr>                     </vt:lpstr>
      <vt:lpstr>PowerPoint Presentation</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Vikki Wilkinson</dc:creator>
  <cp:lastModifiedBy>Karen Jefferys</cp:lastModifiedBy>
  <cp:revision>10</cp:revision>
  <dcterms:created xsi:type="dcterms:W3CDTF">2021-10-11T12:49:43Z</dcterms:created>
  <dcterms:modified xsi:type="dcterms:W3CDTF">2021-10-14T08:33:42Z</dcterms:modified>
</cp:coreProperties>
</file>